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256" r:id="rId2"/>
    <p:sldId id="313" r:id="rId3"/>
    <p:sldId id="314" r:id="rId4"/>
    <p:sldId id="283" r:id="rId5"/>
    <p:sldId id="332" r:id="rId6"/>
    <p:sldId id="333" r:id="rId7"/>
    <p:sldId id="286" r:id="rId8"/>
    <p:sldId id="335" r:id="rId9"/>
    <p:sldId id="334" r:id="rId10"/>
    <p:sldId id="287" r:id="rId11"/>
    <p:sldId id="315" r:id="rId12"/>
    <p:sldId id="284" r:id="rId13"/>
    <p:sldId id="282" r:id="rId14"/>
    <p:sldId id="316" r:id="rId15"/>
    <p:sldId id="291" r:id="rId16"/>
    <p:sldId id="292" r:id="rId17"/>
    <p:sldId id="295" r:id="rId18"/>
    <p:sldId id="317" r:id="rId19"/>
    <p:sldId id="329" r:id="rId20"/>
    <p:sldId id="308" r:id="rId21"/>
    <p:sldId id="324" r:id="rId22"/>
    <p:sldId id="330" r:id="rId23"/>
    <p:sldId id="331" r:id="rId24"/>
    <p:sldId id="322" r:id="rId2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800080"/>
    <a:srgbClr val="000099"/>
    <a:srgbClr val="0066CC"/>
    <a:srgbClr val="660066"/>
    <a:srgbClr val="745AA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9559" autoAdjust="0"/>
    <p:restoredTop sz="97382" autoAdjust="0"/>
  </p:normalViewPr>
  <p:slideViewPr>
    <p:cSldViewPr snapToGrid="0" snapToObjects="1">
      <p:cViewPr>
        <p:scale>
          <a:sx n="75" d="100"/>
          <a:sy n="75" d="100"/>
        </p:scale>
        <p:origin x="-36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57" d="100"/>
          <a:sy n="57" d="100"/>
        </p:scale>
        <p:origin x="-2814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8B018355-8D94-4B61-B638-1E3D235BE641}" type="datetimeFigureOut">
              <a:rPr lang="x-none"/>
              <a:pPr>
                <a:defRPr/>
              </a:pPr>
              <a:t>4/26/2012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x-none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x-none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8BAB12ED-C639-416D-9D10-01BED03A6189}" type="slidenum">
              <a:rPr lang="x-none"/>
              <a:pPr>
                <a:defRPr/>
              </a:pPr>
              <a:t>‹#›</a:t>
            </a:fld>
            <a:endParaRPr 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E581CE0-03DC-4157-BB5D-985028F366F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8634" y="2130425"/>
            <a:ext cx="6569566" cy="1470025"/>
          </a:xfrm>
        </p:spPr>
        <p:txBody>
          <a:bodyPr/>
          <a:lstStyle>
            <a:lvl1pPr algn="l">
              <a:defRPr b="1" cap="all">
                <a:solidFill>
                  <a:srgbClr val="6E2B8D"/>
                </a:solidFill>
              </a:defRPr>
            </a:lvl1pPr>
          </a:lstStyle>
          <a:p>
            <a:r>
              <a:rPr lang="x-none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8634" y="3886200"/>
            <a:ext cx="5883766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EADF5-A5B8-4FCC-825F-BF6C69278C75}" type="datetimeFigureOut">
              <a:rPr lang="en-US"/>
              <a:pPr>
                <a:defRPr/>
              </a:pPr>
              <a:t>4/26/2012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A0393-7C43-4503-A9A9-FC649E5BC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461F3-3EDB-4EC0-959A-C317BC17A0B2}" type="datetimeFigureOut">
              <a:rPr lang="en-US"/>
              <a:pPr>
                <a:defRPr/>
              </a:pPr>
              <a:t>4/26/2012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F7F52-8484-4733-820B-E30DBC51A8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5579B-503C-433C-88E1-168A1FC55AD1}" type="datetimeFigureOut">
              <a:rPr lang="en-US"/>
              <a:pPr>
                <a:defRPr/>
              </a:pPr>
              <a:t>4/26/2012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413F8-B8E0-41BC-BCD4-419A2DF5E8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FC147-4A82-4EF3-9B8C-76388653C66D}" type="datetimeFigureOut">
              <a:rPr lang="en-US"/>
              <a:pPr>
                <a:defRPr/>
              </a:pPr>
              <a:t>4/26/2012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DE737-7F6D-4724-BE1B-0E4BB4BD6A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1285702"/>
            <a:ext cx="5562599" cy="1143000"/>
          </a:xfrm>
        </p:spPr>
        <p:txBody>
          <a:bodyPr>
            <a:noAutofit/>
          </a:bodyPr>
          <a:lstStyle>
            <a:lvl1pPr algn="l">
              <a:defRPr sz="3600" b="1" cap="all">
                <a:solidFill>
                  <a:srgbClr val="6E2B8D"/>
                </a:solidFill>
              </a:defRPr>
            </a:lvl1pPr>
          </a:lstStyle>
          <a:p>
            <a:r>
              <a:rPr lang="x-none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8634" y="2637379"/>
            <a:ext cx="6798165" cy="3488784"/>
          </a:xfrm>
        </p:spPr>
        <p:txBody>
          <a:bodyPr/>
          <a:lstStyle/>
          <a:p>
            <a:pPr lvl="0"/>
            <a:r>
              <a:rPr lang="x-none" dirty="0" smtClean="0"/>
              <a:t>Click to edit Master text styles</a:t>
            </a:r>
          </a:p>
          <a:p>
            <a:pPr lvl="1"/>
            <a:r>
              <a:rPr lang="x-none" dirty="0" smtClean="0"/>
              <a:t>Second level</a:t>
            </a:r>
          </a:p>
          <a:p>
            <a:pPr lvl="2"/>
            <a:r>
              <a:rPr lang="x-none" dirty="0" smtClean="0"/>
              <a:t>Third level</a:t>
            </a:r>
          </a:p>
          <a:p>
            <a:pPr lvl="3"/>
            <a:r>
              <a:rPr lang="x-none" dirty="0" smtClean="0"/>
              <a:t>Fourth level</a:t>
            </a:r>
          </a:p>
          <a:p>
            <a:pPr lvl="4"/>
            <a:r>
              <a:rPr lang="x-none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458E1-CF6A-4DD9-A1D8-0273DACA6898}" type="datetimeFigureOut">
              <a:rPr lang="en-US"/>
              <a:pPr>
                <a:defRPr/>
              </a:pPr>
              <a:t>4/26/2012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9548B-7CA3-4E2B-BFA2-D9FD818BB2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6E2B8D"/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027BD-AB6F-40FB-8B1F-B0BCB895559B}" type="datetimeFigureOut">
              <a:rPr lang="en-US"/>
              <a:pPr>
                <a:defRPr/>
              </a:pPr>
              <a:t>4/26/2012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EE7F0-1161-42C6-B48F-CB9D9CF9C0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09C07-64BB-422A-BCFE-A6221D3A2549}" type="datetimeFigureOut">
              <a:rPr lang="en-US"/>
              <a:pPr>
                <a:defRPr/>
              </a:pPr>
              <a:t>4/26/2012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9335D-B4D2-4580-8788-A7AD6899EB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60AD0-4320-4803-857A-09B15B04DBC5}" type="datetimeFigureOut">
              <a:rPr lang="en-US"/>
              <a:pPr>
                <a:defRPr/>
              </a:pPr>
              <a:t>4/26/2012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35D59-CD98-4FF4-B0EF-AB46E6913E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BE50E-03B9-4901-813E-0A9EAC5AC4AE}" type="datetimeFigureOut">
              <a:rPr lang="en-US"/>
              <a:pPr>
                <a:defRPr/>
              </a:pPr>
              <a:t>4/26/2012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36624-3BA6-4B2F-9DE2-41AF201927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46B379-F2FB-4CAE-B6CA-E0F4650F6B01}" type="datetimeFigureOut">
              <a:rPr lang="en-US"/>
              <a:pPr>
                <a:defRPr/>
              </a:pPr>
              <a:t>4/26/2012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0B7A5-EE87-4D95-95B3-CFB6E1718F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601F9-F875-4BA3-AE89-123C5E4AD688}" type="datetimeFigureOut">
              <a:rPr lang="en-US"/>
              <a:pPr>
                <a:defRPr/>
              </a:pPr>
              <a:t>4/26/2012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E3360-8F4C-42C4-988D-55C012DD98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C9C19-12F6-4187-9293-4F83B4FB8953}" type="datetimeFigureOut">
              <a:rPr lang="en-US"/>
              <a:pPr>
                <a:defRPr/>
              </a:pPr>
              <a:t>4/26/2012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7A75D-550C-4306-A514-9630078DFC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7CF2E3A-21F6-432E-BF04-EB0629E960AC}" type="datetimeFigureOut">
              <a:rPr lang="en-US"/>
              <a:pPr>
                <a:defRPr/>
              </a:pPr>
              <a:t>4/26/2012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00B41F9-960E-4C22-95DA-F395C4BEB4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7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2168525" y="2390775"/>
            <a:ext cx="6253163" cy="2133600"/>
          </a:xfrm>
        </p:spPr>
        <p:txBody>
          <a:bodyPr/>
          <a:lstStyle/>
          <a:p>
            <a:pPr algn="ctr" eaLnBrk="1" hangingPunct="1"/>
            <a:r>
              <a:rPr lang="sr-Latn-CS" cap="none" smtClean="0"/>
              <a:t>PODRŠKA ZA REŠAVANJE PROBLEMA SOPSTVENIM SNAGAMA!</a:t>
            </a:r>
            <a:endParaRPr lang="en-US" b="0" cap="none" smtClean="0">
              <a:solidFill>
                <a:srgbClr val="7F7F7F"/>
              </a:solidFill>
            </a:endParaRPr>
          </a:p>
        </p:txBody>
      </p:sp>
      <p:sp>
        <p:nvSpPr>
          <p:cNvPr id="15362" name="Subtitle 2"/>
          <p:cNvSpPr>
            <a:spLocks noGrp="1"/>
          </p:cNvSpPr>
          <p:nvPr>
            <p:ph type="subTitle" idx="1"/>
          </p:nvPr>
        </p:nvSpPr>
        <p:spPr>
          <a:xfrm>
            <a:off x="1724025" y="4657725"/>
            <a:ext cx="7162800" cy="19050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r>
              <a:rPr lang="pl-PL" sz="2800" smtClean="0">
                <a:solidFill>
                  <a:srgbClr val="7F7F7F"/>
                </a:solidFill>
              </a:rPr>
              <a:t>Udruženje stručnjaka za podršku deci i porodici „FICE Srbija“ </a:t>
            </a:r>
            <a:endParaRPr lang="en-US" sz="2800" smtClean="0">
              <a:solidFill>
                <a:srgbClr val="7F7F7F"/>
              </a:solidFill>
            </a:endParaRPr>
          </a:p>
          <a:p>
            <a:pPr algn="ctr" eaLnBrk="1" hangingPunct="1">
              <a:lnSpc>
                <a:spcPct val="80000"/>
              </a:lnSpc>
            </a:pPr>
            <a:r>
              <a:rPr lang="sr-Latn-CS" sz="1600" smtClean="0">
                <a:solidFill>
                  <a:srgbClr val="7F7F7F"/>
                </a:solidFill>
              </a:rPr>
              <a:t>april-jun 2012. god</a:t>
            </a:r>
            <a:r>
              <a:rPr lang="en-US" sz="1600" smtClean="0">
                <a:solidFill>
                  <a:srgbClr val="7F7F7F"/>
                </a:solidFill>
              </a:rPr>
              <a:t>ine</a:t>
            </a:r>
            <a:r>
              <a:rPr lang="sr-Latn-CS" sz="2400" smtClean="0">
                <a:solidFill>
                  <a:srgbClr val="7F7F7F"/>
                </a:solidFill>
              </a:rPr>
              <a:t>   </a:t>
            </a:r>
            <a:r>
              <a:rPr lang="en-US" sz="2400" smtClean="0">
                <a:solidFill>
                  <a:srgbClr val="7F7F7F"/>
                </a:solidFill>
              </a:rPr>
              <a:t>  </a:t>
            </a:r>
            <a:r>
              <a:rPr lang="sr-Latn-CS" sz="1600" smtClean="0">
                <a:solidFill>
                  <a:srgbClr val="7F7F7F"/>
                </a:solidFill>
              </a:rPr>
              <a:t>Željka Burgund, socijalni radnik</a:t>
            </a:r>
            <a:endParaRPr lang="en-US" sz="1600" smtClean="0">
              <a:solidFill>
                <a:srgbClr val="7F7F7F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1600" smtClean="0">
                <a:solidFill>
                  <a:srgbClr val="7F7F7F"/>
                </a:solidFill>
              </a:rPr>
              <a:t>                                     PROJEKTNI TIM       </a:t>
            </a:r>
            <a:r>
              <a:rPr lang="sr-Latn-CS" sz="1600" smtClean="0">
                <a:solidFill>
                  <a:srgbClr val="7F7F7F"/>
                </a:solidFill>
              </a:rPr>
              <a:t>Dejana Savić, psiholog     </a:t>
            </a:r>
            <a:endParaRPr lang="en-US" sz="1600" smtClean="0">
              <a:solidFill>
                <a:srgbClr val="7F7F7F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1600" smtClean="0">
                <a:solidFill>
                  <a:srgbClr val="7F7F7F"/>
                </a:solidFill>
              </a:rPr>
              <a:t>                                         </a:t>
            </a:r>
            <a:r>
              <a:rPr lang="sr-Latn-CS" sz="1600" smtClean="0">
                <a:solidFill>
                  <a:srgbClr val="7F7F7F"/>
                </a:solidFill>
              </a:rPr>
              <a:t>                              </a:t>
            </a:r>
            <a:r>
              <a:rPr lang="en-US" sz="1600" smtClean="0">
                <a:solidFill>
                  <a:srgbClr val="7F7F7F"/>
                </a:solidFill>
              </a:rPr>
              <a:t> </a:t>
            </a:r>
            <a:r>
              <a:rPr lang="sr-Latn-CS" sz="1600" smtClean="0">
                <a:solidFill>
                  <a:srgbClr val="7F7F7F"/>
                </a:solidFill>
              </a:rPr>
              <a:t>Biljana Delić, psiholog</a:t>
            </a:r>
          </a:p>
          <a:p>
            <a:pPr algn="ctr" eaLnBrk="1" hangingPunct="1">
              <a:lnSpc>
                <a:spcPct val="80000"/>
              </a:lnSpc>
            </a:pPr>
            <a:r>
              <a:rPr lang="sr-Latn-CS" sz="1600" smtClean="0">
                <a:solidFill>
                  <a:srgbClr val="7F7F7F"/>
                </a:solidFill>
              </a:rPr>
              <a:t>			  </a:t>
            </a:r>
            <a:r>
              <a:rPr lang="en-US" sz="1600" smtClean="0">
                <a:solidFill>
                  <a:srgbClr val="7F7F7F"/>
                </a:solidFill>
              </a:rPr>
              <a:t>  </a:t>
            </a:r>
            <a:r>
              <a:rPr lang="sr-Latn-CS" sz="1600" smtClean="0">
                <a:solidFill>
                  <a:srgbClr val="7F7F7F"/>
                </a:solidFill>
              </a:rPr>
              <a:t> Natalija Skejić, volonter</a:t>
            </a:r>
            <a:br>
              <a:rPr lang="sr-Latn-CS" sz="1600" smtClean="0">
                <a:solidFill>
                  <a:srgbClr val="7F7F7F"/>
                </a:solidFill>
              </a:rPr>
            </a:br>
            <a:endParaRPr lang="en-US" sz="1600" smtClean="0">
              <a:solidFill>
                <a:srgbClr val="7F7F7F"/>
              </a:solidFill>
            </a:endParaRPr>
          </a:p>
        </p:txBody>
      </p:sp>
      <p:pic>
        <p:nvPicPr>
          <p:cNvPr id="15363" name="Picture 10" descr="logo_u krugu porodic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8688" y="679450"/>
            <a:ext cx="2051050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1285875"/>
            <a:ext cx="55626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/>
            </a:r>
            <a:br>
              <a:rPr lang="en-US" dirty="0" smtClean="0"/>
            </a:br>
            <a:endParaRPr lang="x-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5588" y="3395663"/>
            <a:ext cx="5224462" cy="2573337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x-none" b="1" dirty="0" smtClean="0">
                <a:solidFill>
                  <a:schemeClr val="accent6">
                    <a:lumMod val="75000"/>
                  </a:schemeClr>
                </a:solidFill>
              </a:rPr>
              <a:t>Važno je da Saša:</a:t>
            </a:r>
          </a:p>
          <a:p>
            <a:pPr>
              <a:defRPr/>
            </a:pPr>
            <a:r>
              <a:rPr lang="x-none" b="1" dirty="0" smtClean="0">
                <a:solidFill>
                  <a:schemeClr val="accent6">
                    <a:lumMod val="75000"/>
                  </a:schemeClr>
                </a:solidFill>
              </a:rPr>
              <a:t>želi da reši problem,</a:t>
            </a:r>
          </a:p>
          <a:p>
            <a:pPr>
              <a:defRPr/>
            </a:pPr>
            <a:r>
              <a:rPr lang="x-none" b="1" dirty="0" smtClean="0">
                <a:solidFill>
                  <a:schemeClr val="accent6">
                    <a:lumMod val="75000"/>
                  </a:schemeClr>
                </a:solidFill>
              </a:rPr>
              <a:t>želi da traži pomoć i </a:t>
            </a:r>
          </a:p>
          <a:p>
            <a:pPr>
              <a:defRPr/>
            </a:pPr>
            <a:r>
              <a:rPr lang="x-none" b="1" dirty="0" smtClean="0">
                <a:solidFill>
                  <a:schemeClr val="accent6">
                    <a:lumMod val="75000"/>
                  </a:schemeClr>
                </a:solidFill>
              </a:rPr>
              <a:t>prihvati ponuđenu pomoć.</a:t>
            </a:r>
          </a:p>
          <a:p>
            <a:pPr marL="0" indent="0">
              <a:buFont typeface="Arial" charset="0"/>
              <a:buNone/>
              <a:defRPr/>
            </a:pPr>
            <a:endParaRPr lang="x-none" sz="2800" dirty="0" smtClean="0">
              <a:solidFill>
                <a:srgbClr val="7F7F7F"/>
              </a:solidFill>
            </a:endParaRPr>
          </a:p>
          <a:p>
            <a:pPr marL="0" indent="0">
              <a:buFont typeface="Arial" charset="0"/>
              <a:buNone/>
              <a:defRPr/>
            </a:pPr>
            <a:endParaRPr lang="x-none" sz="2800" dirty="0">
              <a:solidFill>
                <a:srgbClr val="7F7F7F"/>
              </a:solidFill>
            </a:endParaRPr>
          </a:p>
          <a:p>
            <a:pPr marL="0" indent="0">
              <a:buFont typeface="Arial" charset="0"/>
              <a:buNone/>
              <a:defRPr/>
            </a:pPr>
            <a:endParaRPr lang="x-none" dirty="0"/>
          </a:p>
          <a:p>
            <a:pPr marL="0" indent="0">
              <a:buFont typeface="Arial" charset="0"/>
              <a:buNone/>
              <a:defRPr/>
            </a:pPr>
            <a:endParaRPr lang="x-none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x-none" dirty="0"/>
          </a:p>
        </p:txBody>
      </p:sp>
      <p:sp>
        <p:nvSpPr>
          <p:cNvPr id="4" name="TextBox 3"/>
          <p:cNvSpPr txBox="1"/>
          <p:nvPr/>
        </p:nvSpPr>
        <p:spPr>
          <a:xfrm>
            <a:off x="2403475" y="1658938"/>
            <a:ext cx="6113463" cy="14462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x-none" sz="4400" b="1" dirty="0">
                <a:solidFill>
                  <a:srgbClr val="6E2B8D"/>
                </a:solidFill>
                <a:latin typeface="+mj-lt"/>
                <a:ea typeface="+mj-ea"/>
                <a:cs typeface="+mj-cs"/>
              </a:rPr>
              <a:t>ŠTA JE POTREBNO DA BI POMOĆ BILA EFIKASNA?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1285875"/>
            <a:ext cx="55626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/>
            </a:r>
            <a:br>
              <a:rPr lang="en-US" dirty="0" smtClean="0"/>
            </a:br>
            <a:endParaRPr lang="x-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7300" y="3171825"/>
            <a:ext cx="6159500" cy="2835275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x-none" b="1" dirty="0" smtClean="0">
                <a:solidFill>
                  <a:schemeClr val="accent6">
                    <a:lumMod val="75000"/>
                  </a:schemeClr>
                </a:solidFill>
              </a:rPr>
              <a:t>Potrebno je da Saša i ljudi kojima je Saša važna osoba:</a:t>
            </a:r>
          </a:p>
          <a:p>
            <a:pPr>
              <a:defRPr/>
            </a:pPr>
            <a:r>
              <a:rPr lang="x-none" b="1" dirty="0" smtClean="0">
                <a:solidFill>
                  <a:schemeClr val="accent6">
                    <a:lumMod val="75000"/>
                  </a:schemeClr>
                </a:solidFill>
              </a:rPr>
              <a:t>razumeju problem, </a:t>
            </a:r>
          </a:p>
          <a:p>
            <a:pPr>
              <a:defRPr/>
            </a:pPr>
            <a:r>
              <a:rPr lang="x-none" b="1" dirty="0" smtClean="0">
                <a:solidFill>
                  <a:schemeClr val="accent6">
                    <a:lumMod val="75000"/>
                  </a:schemeClr>
                </a:solidFill>
              </a:rPr>
              <a:t>imaju prave (važne) informacije,</a:t>
            </a:r>
          </a:p>
          <a:p>
            <a:pPr>
              <a:defRPr/>
            </a:pPr>
            <a:r>
              <a:rPr lang="x-none" b="1" dirty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x-none" b="1" dirty="0" smtClean="0">
                <a:solidFill>
                  <a:schemeClr val="accent6">
                    <a:lumMod val="75000"/>
                  </a:schemeClr>
                </a:solidFill>
              </a:rPr>
              <a:t>a se udruže i naprave plan.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defRPr/>
            </a:pPr>
            <a:endParaRPr lang="x-none" dirty="0"/>
          </a:p>
        </p:txBody>
      </p:sp>
      <p:sp>
        <p:nvSpPr>
          <p:cNvPr id="4" name="TextBox 3"/>
          <p:cNvSpPr txBox="1"/>
          <p:nvPr/>
        </p:nvSpPr>
        <p:spPr>
          <a:xfrm>
            <a:off x="1711325" y="1481138"/>
            <a:ext cx="7432675" cy="14462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x-none" sz="4400" b="1" dirty="0">
                <a:solidFill>
                  <a:srgbClr val="6E2B8D"/>
                </a:solidFill>
              </a:rPr>
              <a:t>ŠTA JE POTREBNO DA BI POMOĆ BILA EFIKASNA?</a:t>
            </a:r>
            <a:endParaRPr lang="x-none" sz="4400" b="1" dirty="0">
              <a:solidFill>
                <a:srgbClr val="6E2B8D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6363" y="1087438"/>
            <a:ext cx="5060950" cy="1143000"/>
          </a:xfrm>
        </p:spPr>
        <p:txBody>
          <a:bodyPr/>
          <a:lstStyle/>
          <a:p>
            <a:pPr>
              <a:defRPr/>
            </a:pPr>
            <a:r>
              <a:rPr lang="x-none" sz="4400" dirty="0"/>
              <a:t>Kako </a:t>
            </a:r>
            <a:r>
              <a:rPr lang="x-none" sz="4400" dirty="0" smtClean="0"/>
              <a:t>do </a:t>
            </a:r>
            <a:r>
              <a:rPr lang="x-none" sz="4400" dirty="0"/>
              <a:t>rešenja?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5800" y="2181225"/>
            <a:ext cx="6997700" cy="4359275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b="1" smtClean="0">
                <a:solidFill>
                  <a:srgbClr val="E46C0A"/>
                </a:solidFill>
              </a:rPr>
              <a:t>Saši je teško i da priča o problemu, zbog opterećenosti i povremene panike.</a:t>
            </a:r>
          </a:p>
          <a:p>
            <a:pPr marL="0" indent="0">
              <a:buFont typeface="Arial" charset="0"/>
              <a:buNone/>
            </a:pPr>
            <a:endParaRPr lang="en-US" sz="1200" b="1" smtClean="0">
              <a:solidFill>
                <a:srgbClr val="E46C0A"/>
              </a:solidFill>
            </a:endParaRPr>
          </a:p>
          <a:p>
            <a:pPr marL="0" indent="0">
              <a:buFont typeface="Arial" charset="0"/>
              <a:buNone/>
            </a:pPr>
            <a:r>
              <a:rPr lang="en-US" b="1" smtClean="0">
                <a:solidFill>
                  <a:srgbClr val="E46C0A"/>
                </a:solidFill>
              </a:rPr>
              <a:t>Bilo bi dobro da neko pomogne da Saša okupi svoje drage ljude (rodbinu, prijatelje,...) i da zajednički potraže rešenje. </a:t>
            </a:r>
            <a:endParaRPr lang="en-US" sz="1200" b="1" smtClean="0">
              <a:solidFill>
                <a:srgbClr val="E46C0A"/>
              </a:solidFill>
            </a:endParaRPr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r>
              <a:rPr lang="en-US" b="1" smtClean="0">
                <a:solidFill>
                  <a:srgbClr val="E46C0A"/>
                </a:solidFill>
              </a:rPr>
              <a:t>Važno je da budu </a:t>
            </a:r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r>
              <a:rPr lang="en-US" b="1" smtClean="0">
                <a:solidFill>
                  <a:srgbClr val="E46C0A"/>
                </a:solidFill>
              </a:rPr>
              <a:t>dostupni i stručnjaci.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ctrTitle" idx="4294967295"/>
          </p:nvPr>
        </p:nvSpPr>
        <p:spPr>
          <a:xfrm>
            <a:off x="1457325" y="2009775"/>
            <a:ext cx="7429500" cy="3724275"/>
          </a:xfrm>
        </p:spPr>
        <p:txBody>
          <a:bodyPr/>
          <a:lstStyle/>
          <a:p>
            <a:pPr eaLnBrk="1" hangingPunct="1"/>
            <a:r>
              <a:rPr lang="sr-Latn-CS" b="1" smtClean="0">
                <a:solidFill>
                  <a:srgbClr val="6E2B8D"/>
                </a:solidFill>
              </a:rPr>
              <a:t/>
            </a:r>
            <a:br>
              <a:rPr lang="sr-Latn-CS" b="1" smtClean="0">
                <a:solidFill>
                  <a:srgbClr val="6E2B8D"/>
                </a:solidFill>
              </a:rPr>
            </a:br>
            <a:r>
              <a:rPr lang="sr-Latn-CS" b="1" smtClean="0">
                <a:solidFill>
                  <a:srgbClr val="6E2B8D"/>
                </a:solidFill>
              </a:rPr>
              <a:t>U KRUGU PORODICE</a:t>
            </a:r>
            <a:br>
              <a:rPr lang="sr-Latn-CS" b="1" smtClean="0">
                <a:solidFill>
                  <a:srgbClr val="6E2B8D"/>
                </a:solidFill>
              </a:rPr>
            </a:br>
            <a:r>
              <a:rPr lang="sr-Latn-CS" b="1" smtClean="0">
                <a:solidFill>
                  <a:srgbClr val="6E2B8D"/>
                </a:solidFill>
              </a:rPr>
              <a:t>ZA SVE POSTOJI REŠENJE!</a:t>
            </a:r>
            <a:r>
              <a:rPr lang="sr-Latn-CS" smtClean="0">
                <a:solidFill>
                  <a:srgbClr val="660066"/>
                </a:solidFill>
                <a:latin typeface="Arial" charset="0"/>
              </a:rPr>
              <a:t/>
            </a:r>
            <a:br>
              <a:rPr lang="sr-Latn-CS" smtClean="0">
                <a:solidFill>
                  <a:srgbClr val="660066"/>
                </a:solidFill>
                <a:latin typeface="Arial" charset="0"/>
              </a:rPr>
            </a:br>
            <a:r>
              <a:rPr lang="sr-Latn-CS" sz="2800" b="1" smtClean="0">
                <a:solidFill>
                  <a:srgbClr val="6E2B8D"/>
                </a:solidFill>
              </a:rPr>
              <a:t>Mi verujemo u to i zato</a:t>
            </a:r>
            <a:r>
              <a:rPr lang="sr-Latn-CS" sz="2800" b="1" smtClean="0">
                <a:solidFill>
                  <a:srgbClr val="6E2B8D"/>
                </a:solidFill>
                <a:latin typeface="Arial" charset="0"/>
              </a:rPr>
              <a:t/>
            </a:r>
            <a:br>
              <a:rPr lang="sr-Latn-CS" sz="2800" b="1" smtClean="0">
                <a:solidFill>
                  <a:srgbClr val="6E2B8D"/>
                </a:solidFill>
                <a:latin typeface="Arial" charset="0"/>
              </a:rPr>
            </a:br>
            <a:r>
              <a:rPr lang="sr-Latn-CS" sz="2800" b="1" smtClean="0">
                <a:solidFill>
                  <a:srgbClr val="6E2B8D"/>
                </a:solidFill>
                <a:latin typeface="Arial" charset="0"/>
              </a:rPr>
              <a:t>o</a:t>
            </a:r>
            <a:r>
              <a:rPr lang="en-US" sz="2800" b="1" smtClean="0">
                <a:solidFill>
                  <a:srgbClr val="6E2B8D"/>
                </a:solidFill>
              </a:rPr>
              <a:t>rganizujemo PORODIČNE KONFERENCIJE.</a:t>
            </a:r>
            <a:br>
              <a:rPr lang="en-US" sz="2800" b="1" smtClean="0">
                <a:solidFill>
                  <a:srgbClr val="6E2B8D"/>
                </a:solidFill>
              </a:rPr>
            </a:br>
            <a:endParaRPr lang="en-US" sz="2800" b="1" smtClean="0">
              <a:solidFill>
                <a:srgbClr val="6E2B8D"/>
              </a:solidFill>
            </a:endParaRPr>
          </a:p>
        </p:txBody>
      </p:sp>
      <p:pic>
        <p:nvPicPr>
          <p:cNvPr id="28674" name="Picture 10" descr="logo_u krugu porodic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8688" y="679450"/>
            <a:ext cx="2051050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24138" y="2146300"/>
            <a:ext cx="5834062" cy="3990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US" sz="3200">
                <a:solidFill>
                  <a:srgbClr val="7F7F7F"/>
                </a:solidFill>
                <a:latin typeface="Calibri" pitchFamily="34" charset="0"/>
              </a:rPr>
              <a:t>Naša se vera bazira na uspehu u primeni Porodične konferencije:</a:t>
            </a:r>
          </a:p>
          <a:p>
            <a:pPr>
              <a:buFont typeface="Arial" charset="0"/>
              <a:buChar char="•"/>
            </a:pPr>
            <a:r>
              <a:rPr lang="en-US" sz="320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n-US" sz="3200" b="1">
                <a:solidFill>
                  <a:srgbClr val="745AA4"/>
                </a:solidFill>
                <a:latin typeface="Calibri" pitchFamily="34" charset="0"/>
              </a:rPr>
              <a:t>na Novom Zelandu</a:t>
            </a:r>
            <a:r>
              <a:rPr lang="en-US" sz="3200">
                <a:solidFill>
                  <a:srgbClr val="7F7F7F"/>
                </a:solidFill>
                <a:latin typeface="Calibri" pitchFamily="34" charset="0"/>
              </a:rPr>
              <a:t>, u kulturi i običajima Maora, (odakle model potiče),</a:t>
            </a:r>
          </a:p>
          <a:p>
            <a:pPr>
              <a:buFont typeface="Arial" charset="0"/>
              <a:buChar char="•"/>
            </a:pPr>
            <a:r>
              <a:rPr lang="en-US" sz="320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n-US" sz="3200" b="1">
                <a:solidFill>
                  <a:srgbClr val="745AA4"/>
                </a:solidFill>
                <a:latin typeface="Calibri" pitchFamily="34" charset="0"/>
              </a:rPr>
              <a:t>u drugim</a:t>
            </a:r>
            <a:r>
              <a:rPr lang="en-US" sz="320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n-US" sz="3200" b="1">
                <a:solidFill>
                  <a:srgbClr val="745AA4"/>
                </a:solidFill>
                <a:latin typeface="Calibri" pitchFamily="34" charset="0"/>
              </a:rPr>
              <a:t>zemljama</a:t>
            </a:r>
            <a:r>
              <a:rPr lang="en-US" sz="3200">
                <a:solidFill>
                  <a:srgbClr val="7F7F7F"/>
                </a:solidFill>
                <a:latin typeface="Calibri" pitchFamily="34" charset="0"/>
              </a:rPr>
              <a:t> koje su preuzele model i</a:t>
            </a:r>
          </a:p>
          <a:p>
            <a:pPr>
              <a:buFont typeface="Arial" charset="0"/>
              <a:buChar char="•"/>
            </a:pPr>
            <a:r>
              <a:rPr lang="en-US" sz="3200" b="1">
                <a:solidFill>
                  <a:srgbClr val="745AA4"/>
                </a:solidFill>
                <a:latin typeface="Calibri" pitchFamily="34" charset="0"/>
              </a:rPr>
              <a:t> u Srbiji</a:t>
            </a:r>
            <a:r>
              <a:rPr lang="en-US" sz="3200">
                <a:solidFill>
                  <a:srgbClr val="7F7F7F"/>
                </a:solidFill>
                <a:latin typeface="Calibri" pitchFamily="34" charset="0"/>
              </a:rPr>
              <a:t>, u sopstvenom iskustvu.</a:t>
            </a:r>
            <a:endParaRPr lang="en-US"/>
          </a:p>
        </p:txBody>
      </p:sp>
      <p:pic>
        <p:nvPicPr>
          <p:cNvPr id="29698" name="Picture 10" descr="logo_u krugu porodic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8688" y="679450"/>
            <a:ext cx="2051050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title"/>
          </p:nvPr>
        </p:nvSpPr>
        <p:spPr>
          <a:xfrm>
            <a:off x="1771650" y="1403350"/>
            <a:ext cx="7105650" cy="960438"/>
          </a:xfrm>
        </p:spPr>
        <p:txBody>
          <a:bodyPr/>
          <a:lstStyle/>
          <a:p>
            <a:pPr algn="ctr"/>
            <a:r>
              <a:rPr lang="sr-Latn-CS" sz="4000" cap="none" smtClean="0"/>
              <a:t>VAM PREDSTAVLJAMO</a:t>
            </a:r>
            <a:endParaRPr lang="en-US" sz="4000" cap="none" smtClean="0"/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>
          <a:xfrm>
            <a:off x="1920875" y="2363788"/>
            <a:ext cx="6823075" cy="4049712"/>
          </a:xfrm>
        </p:spPr>
        <p:txBody>
          <a:bodyPr/>
          <a:lstStyle/>
          <a:p>
            <a:pPr marL="0" indent="0" algn="ctr">
              <a:buFont typeface="Arial" charset="0"/>
              <a:buNone/>
              <a:defRPr/>
            </a:pPr>
            <a:r>
              <a:rPr lang="sr-Latn-CS" sz="2800" dirty="0" smtClean="0">
                <a:solidFill>
                  <a:srgbClr val="7F7F7F"/>
                </a:solidFill>
              </a:rPr>
              <a:t>PORODIČNU KONFERENCIJU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sr-Latn-CS" sz="2800" dirty="0" smtClean="0">
                <a:solidFill>
                  <a:srgbClr val="7F7F7F"/>
                </a:solidFill>
              </a:rPr>
              <a:t>- Model </a:t>
            </a:r>
            <a:r>
              <a:rPr lang="sr-Latn-CS" sz="2800" dirty="0">
                <a:solidFill>
                  <a:srgbClr val="7F7F7F"/>
                </a:solidFill>
              </a:rPr>
              <a:t>podrške porodici u </a:t>
            </a:r>
            <a:r>
              <a:rPr lang="sr-Latn-CS" sz="2800" dirty="0" smtClean="0">
                <a:solidFill>
                  <a:srgbClr val="7F7F7F"/>
                </a:solidFill>
              </a:rPr>
              <a:t>krizi -</a:t>
            </a:r>
          </a:p>
          <a:p>
            <a:pPr marL="0" indent="0" algn="ctr">
              <a:buFont typeface="Arial" charset="0"/>
              <a:buNone/>
              <a:defRPr/>
            </a:pPr>
            <a:endParaRPr lang="sr-Latn-CS" sz="1400" dirty="0" smtClean="0">
              <a:solidFill>
                <a:srgbClr val="7F7F7F"/>
              </a:solidFill>
            </a:endParaRPr>
          </a:p>
          <a:p>
            <a:pPr marL="0" indent="0" algn="ctr">
              <a:buFont typeface="Arial" charset="0"/>
              <a:buNone/>
              <a:defRPr/>
            </a:pPr>
            <a:r>
              <a:rPr lang="sr-Latn-CS" sz="4000" b="1" dirty="0" smtClean="0">
                <a:solidFill>
                  <a:srgbClr val="6E2B8D"/>
                </a:solidFill>
                <a:latin typeface="+mj-lt"/>
                <a:ea typeface="+mj-ea"/>
                <a:cs typeface="+mj-cs"/>
              </a:rPr>
              <a:t>POZIVAMO</a:t>
            </a:r>
            <a:r>
              <a:rPr lang="en-US" sz="4000" b="1" dirty="0" smtClean="0">
                <a:solidFill>
                  <a:srgbClr val="6E2B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sr-Latn-CS" sz="4000" b="1" dirty="0">
                <a:solidFill>
                  <a:srgbClr val="6E2B8D"/>
                </a:solidFill>
              </a:rPr>
              <a:t>VAS</a:t>
            </a:r>
            <a:endParaRPr lang="sr-Latn-CS" sz="4000" b="1" dirty="0">
              <a:solidFill>
                <a:srgbClr val="6E2B8D"/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buFont typeface="Arial" charset="0"/>
              <a:buNone/>
              <a:defRPr/>
            </a:pPr>
            <a:r>
              <a:rPr lang="sr-Latn-CS" sz="2800" dirty="0">
                <a:solidFill>
                  <a:srgbClr val="7F7F7F"/>
                </a:solidFill>
              </a:rPr>
              <a:t>u partnerstvo </a:t>
            </a:r>
            <a:r>
              <a:rPr lang="sr-Latn-CS" sz="2800" dirty="0" smtClean="0">
                <a:solidFill>
                  <a:srgbClr val="7F7F7F"/>
                </a:solidFill>
              </a:rPr>
              <a:t>sa Udruženjem “FICE Srbija”  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sr-Latn-CS" sz="2800" dirty="0" smtClean="0">
                <a:solidFill>
                  <a:srgbClr val="7F7F7F"/>
                </a:solidFill>
              </a:rPr>
              <a:t>u akciji </a:t>
            </a:r>
          </a:p>
          <a:p>
            <a:pPr algn="ctr">
              <a:spcBef>
                <a:spcPct val="0"/>
              </a:spcBef>
              <a:buFont typeface="Arial" charset="0"/>
              <a:buNone/>
              <a:defRPr/>
            </a:pPr>
            <a:r>
              <a:rPr lang="sr-Latn-CS" sz="2800" b="1" dirty="0" smtClean="0">
                <a:solidFill>
                  <a:srgbClr val="660066"/>
                </a:solidFill>
              </a:rPr>
              <a:t>U KRUGU PORODICE </a:t>
            </a:r>
          </a:p>
          <a:p>
            <a:pPr algn="ctr">
              <a:spcBef>
                <a:spcPct val="0"/>
              </a:spcBef>
              <a:buFont typeface="Arial" charset="0"/>
              <a:buNone/>
              <a:defRPr/>
            </a:pPr>
            <a:r>
              <a:rPr lang="sr-Latn-CS" sz="2800" b="1" dirty="0" smtClean="0">
                <a:solidFill>
                  <a:srgbClr val="660066"/>
                </a:solidFill>
              </a:rPr>
              <a:t>Za sve postoji rešenje!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270625" y="404813"/>
            <a:ext cx="1847850" cy="7699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x-none" sz="4400" b="1" dirty="0">
                <a:solidFill>
                  <a:srgbClr val="6E2B8D"/>
                </a:solidFill>
                <a:latin typeface="+mj-lt"/>
                <a:ea typeface="+mj-ea"/>
                <a:cs typeface="+mj-cs"/>
              </a:rPr>
              <a:t>DANAS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00300" y="771525"/>
            <a:ext cx="6858000" cy="1489075"/>
          </a:xfrm>
        </p:spPr>
        <p:txBody>
          <a:bodyPr/>
          <a:lstStyle/>
          <a:p>
            <a:pPr eaLnBrk="1" hangingPunct="1"/>
            <a:r>
              <a:rPr lang="sr-Latn-CS" b="1" smtClean="0">
                <a:solidFill>
                  <a:srgbClr val="6E2B8D"/>
                </a:solidFill>
              </a:rPr>
              <a:t>PORODIČNA KONFERENCIJA</a:t>
            </a:r>
            <a:r>
              <a:rPr lang="en-US" b="1" smtClean="0">
                <a:solidFill>
                  <a:srgbClr val="6E2B8D"/>
                </a:solidFill>
              </a:rPr>
              <a:t> </a:t>
            </a:r>
            <a:r>
              <a:rPr lang="sr-Latn-CS" sz="4000" b="1" smtClean="0">
                <a:solidFill>
                  <a:srgbClr val="604A7B"/>
                </a:solidFill>
              </a:rPr>
              <a:t>porodični skup</a:t>
            </a:r>
            <a:endParaRPr lang="en-US" sz="4000" b="1" smtClean="0">
              <a:solidFill>
                <a:srgbClr val="604A7B"/>
              </a:solidFill>
            </a:endParaRPr>
          </a:p>
        </p:txBody>
      </p:sp>
      <p:sp>
        <p:nvSpPr>
          <p:cNvPr id="243715" name="Oval 3"/>
          <p:cNvSpPr>
            <a:spLocks noChangeArrowheads="1"/>
          </p:cNvSpPr>
          <p:nvPr/>
        </p:nvSpPr>
        <p:spPr bwMode="auto">
          <a:xfrm>
            <a:off x="4953000" y="3581400"/>
            <a:ext cx="1524000" cy="1219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Comic Sans MS" pitchFamily="66" charset="0"/>
              </a:rPr>
              <a:t>Uza </a:t>
            </a:r>
          </a:p>
          <a:p>
            <a:pPr algn="ctr"/>
            <a:r>
              <a:rPr lang="en-US" sz="2400">
                <a:solidFill>
                  <a:schemeClr val="bg1"/>
                </a:solidFill>
                <a:latin typeface="Comic Sans MS" pitchFamily="66" charset="0"/>
              </a:rPr>
              <a:t>porodica</a:t>
            </a:r>
            <a:endParaRPr lang="nl-NL" sz="24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43716" name="Oval 4"/>
          <p:cNvSpPr>
            <a:spLocks noChangeArrowheads="1"/>
          </p:cNvSpPr>
          <p:nvPr/>
        </p:nvSpPr>
        <p:spPr bwMode="auto">
          <a:xfrm>
            <a:off x="1314450" y="1695450"/>
            <a:ext cx="3248025" cy="29432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solidFill>
                <a:srgbClr val="FAC090"/>
              </a:solidFill>
              <a:latin typeface="Comic Sans MS" pitchFamily="66" charset="0"/>
            </a:endParaRPr>
          </a:p>
          <a:p>
            <a:pPr algn="ctr"/>
            <a:r>
              <a:rPr lang="en-US" sz="2000">
                <a:solidFill>
                  <a:srgbClr val="FAC090"/>
                </a:solidFill>
                <a:latin typeface="Comic Sans MS" pitchFamily="66" charset="0"/>
              </a:rPr>
              <a:t>ORGANIZACIJE:</a:t>
            </a:r>
          </a:p>
          <a:p>
            <a:pPr algn="ctr"/>
            <a:r>
              <a:rPr lang="en-US" sz="2000">
                <a:solidFill>
                  <a:srgbClr val="FAC090"/>
                </a:solidFill>
                <a:latin typeface="Comic Sans MS" pitchFamily="66" charset="0"/>
              </a:rPr>
              <a:t>CSR</a:t>
            </a:r>
          </a:p>
          <a:p>
            <a:pPr algn="ctr"/>
            <a:r>
              <a:rPr lang="en-US" sz="2000">
                <a:solidFill>
                  <a:srgbClr val="FAC090"/>
                </a:solidFill>
                <a:latin typeface="Comic Sans MS" pitchFamily="66" charset="0"/>
              </a:rPr>
              <a:t>Domovi za decu</a:t>
            </a:r>
          </a:p>
          <a:p>
            <a:pPr algn="ctr"/>
            <a:r>
              <a:rPr lang="en-US" sz="2000">
                <a:solidFill>
                  <a:srgbClr val="FAC090"/>
                </a:solidFill>
                <a:latin typeface="Comic Sans MS" pitchFamily="66" charset="0"/>
              </a:rPr>
              <a:t>Zdravstvo</a:t>
            </a:r>
            <a:r>
              <a:rPr lang="en-US" sz="2000">
                <a:solidFill>
                  <a:schemeClr val="hlink"/>
                </a:solidFill>
                <a:latin typeface="Comic Sans MS" pitchFamily="66" charset="0"/>
              </a:rPr>
              <a:t> </a:t>
            </a:r>
          </a:p>
          <a:p>
            <a:pPr algn="ctr"/>
            <a:r>
              <a:rPr lang="nl-NL" sz="2000">
                <a:solidFill>
                  <a:srgbClr val="FAC090"/>
                </a:solidFill>
                <a:latin typeface="Comic Sans MS" pitchFamily="66" charset="0"/>
              </a:rPr>
              <a:t>Sudstvo</a:t>
            </a:r>
          </a:p>
          <a:p>
            <a:pPr algn="ctr"/>
            <a:r>
              <a:rPr lang="nl-NL" sz="2000">
                <a:solidFill>
                  <a:srgbClr val="FAC090"/>
                </a:solidFill>
                <a:latin typeface="Comic Sans MS" pitchFamily="66" charset="0"/>
              </a:rPr>
              <a:t>Obrazovanje</a:t>
            </a:r>
            <a:endParaRPr lang="en-US" sz="2000">
              <a:solidFill>
                <a:srgbClr val="FAC090"/>
              </a:solidFill>
              <a:latin typeface="Comic Sans MS" pitchFamily="66" charset="0"/>
            </a:endParaRPr>
          </a:p>
          <a:p>
            <a:pPr algn="ctr"/>
            <a:r>
              <a:rPr lang="en-US" sz="2000">
                <a:solidFill>
                  <a:srgbClr val="FAC090"/>
                </a:solidFill>
                <a:latin typeface="Comic Sans MS" pitchFamily="66" charset="0"/>
              </a:rPr>
              <a:t>NVO</a:t>
            </a:r>
            <a:endParaRPr lang="nl-NL" sz="2000">
              <a:solidFill>
                <a:srgbClr val="FAC090"/>
              </a:solidFill>
              <a:latin typeface="Comic Sans MS" pitchFamily="66" charset="0"/>
            </a:endParaRPr>
          </a:p>
        </p:txBody>
      </p:sp>
      <p:sp>
        <p:nvSpPr>
          <p:cNvPr id="243717" name="Oval 5"/>
          <p:cNvSpPr>
            <a:spLocks noChangeArrowheads="1"/>
          </p:cNvSpPr>
          <p:nvPr/>
        </p:nvSpPr>
        <p:spPr bwMode="auto">
          <a:xfrm>
            <a:off x="4676775" y="2081213"/>
            <a:ext cx="4295775" cy="4090987"/>
          </a:xfrm>
          <a:prstGeom prst="ellipse">
            <a:avLst/>
          </a:prstGeom>
          <a:solidFill>
            <a:srgbClr val="FFCC00">
              <a:alpha val="49804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2400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" pitchFamily="-107" charset="0"/>
            </a:endParaRPr>
          </a:p>
        </p:txBody>
      </p:sp>
      <p:sp>
        <p:nvSpPr>
          <p:cNvPr id="243718" name="Oval 6"/>
          <p:cNvSpPr>
            <a:spLocks noChangeArrowheads="1"/>
          </p:cNvSpPr>
          <p:nvPr/>
        </p:nvSpPr>
        <p:spPr bwMode="auto">
          <a:xfrm>
            <a:off x="5494338" y="5181600"/>
            <a:ext cx="982662" cy="7683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2400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</a:rPr>
              <a:t>stric</a:t>
            </a:r>
            <a:endParaRPr lang="nl-NL" sz="2400" dirty="0">
              <a:solidFill>
                <a:schemeClr val="bg1">
                  <a:lumMod val="9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243719" name="Oval 7"/>
          <p:cNvSpPr>
            <a:spLocks noChangeArrowheads="1"/>
          </p:cNvSpPr>
          <p:nvPr/>
        </p:nvSpPr>
        <p:spPr bwMode="auto">
          <a:xfrm>
            <a:off x="7142163" y="2946400"/>
            <a:ext cx="762000" cy="762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2400">
              <a:latin typeface="Times" pitchFamily="-107" charset="0"/>
            </a:endParaRPr>
          </a:p>
        </p:txBody>
      </p:sp>
      <p:sp>
        <p:nvSpPr>
          <p:cNvPr id="243720" name="Oval 8"/>
          <p:cNvSpPr>
            <a:spLocks noChangeArrowheads="1"/>
          </p:cNvSpPr>
          <p:nvPr/>
        </p:nvSpPr>
        <p:spPr bwMode="auto">
          <a:xfrm>
            <a:off x="7427913" y="2781300"/>
            <a:ext cx="952500" cy="685800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2400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</a:rPr>
              <a:t>drug</a:t>
            </a:r>
            <a:endParaRPr lang="nl-NL" sz="2400" dirty="0">
              <a:solidFill>
                <a:schemeClr val="bg1">
                  <a:lumMod val="9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243721" name="Oval 9"/>
          <p:cNvSpPr>
            <a:spLocks noChangeArrowheads="1"/>
          </p:cNvSpPr>
          <p:nvPr/>
        </p:nvSpPr>
        <p:spPr bwMode="auto">
          <a:xfrm>
            <a:off x="7086600" y="4638675"/>
            <a:ext cx="914400" cy="6096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2400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</a:rPr>
              <a:t>teča</a:t>
            </a:r>
            <a:endParaRPr lang="nl-NL" sz="2400" dirty="0">
              <a:solidFill>
                <a:schemeClr val="bg1">
                  <a:lumMod val="9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243722" name="Oval 10"/>
          <p:cNvSpPr>
            <a:spLocks noChangeArrowheads="1"/>
          </p:cNvSpPr>
          <p:nvPr/>
        </p:nvSpPr>
        <p:spPr bwMode="auto">
          <a:xfrm>
            <a:off x="6324600" y="5562600"/>
            <a:ext cx="685800" cy="6096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2400">
              <a:latin typeface="Times" pitchFamily="-107" charset="0"/>
            </a:endParaRPr>
          </a:p>
        </p:txBody>
      </p:sp>
      <p:sp>
        <p:nvSpPr>
          <p:cNvPr id="243723" name="Oval 11"/>
          <p:cNvSpPr>
            <a:spLocks noChangeArrowheads="1"/>
          </p:cNvSpPr>
          <p:nvPr/>
        </p:nvSpPr>
        <p:spPr bwMode="auto">
          <a:xfrm>
            <a:off x="7278688" y="3581400"/>
            <a:ext cx="1333500" cy="814388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2400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</a:rPr>
              <a:t>komšija</a:t>
            </a:r>
            <a:endParaRPr lang="nl-NL" sz="2400" dirty="0">
              <a:solidFill>
                <a:schemeClr val="bg1">
                  <a:lumMod val="9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243724" name="Oval 12"/>
          <p:cNvSpPr>
            <a:spLocks noChangeArrowheads="1"/>
          </p:cNvSpPr>
          <p:nvPr/>
        </p:nvSpPr>
        <p:spPr bwMode="auto">
          <a:xfrm>
            <a:off x="5554663" y="2260600"/>
            <a:ext cx="762000" cy="6858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2400">
              <a:latin typeface="Times" pitchFamily="-107" charset="0"/>
            </a:endParaRPr>
          </a:p>
        </p:txBody>
      </p:sp>
      <p:sp>
        <p:nvSpPr>
          <p:cNvPr id="243725" name="Oval 13"/>
          <p:cNvSpPr>
            <a:spLocks noChangeArrowheads="1"/>
          </p:cNvSpPr>
          <p:nvPr/>
        </p:nvSpPr>
        <p:spPr bwMode="auto">
          <a:xfrm>
            <a:off x="6186488" y="4505325"/>
            <a:ext cx="1039812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2400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</a:rPr>
              <a:t>tetk</a:t>
            </a:r>
            <a:r>
              <a:rPr lang="x-none" sz="2400" dirty="0">
                <a:solidFill>
                  <a:schemeClr val="bg1">
                    <a:lumMod val="95000"/>
                  </a:schemeClr>
                </a:solidFill>
                <a:latin typeface="Times" pitchFamily="-107" charset="0"/>
              </a:rPr>
              <a:t>a</a:t>
            </a:r>
            <a:endParaRPr lang="nl-NL" sz="2400" dirty="0">
              <a:solidFill>
                <a:schemeClr val="bg1">
                  <a:lumMod val="95000"/>
                </a:schemeClr>
              </a:solidFill>
              <a:latin typeface="Times" pitchFamily="-107" charset="0"/>
            </a:endParaRPr>
          </a:p>
        </p:txBody>
      </p:sp>
      <p:sp>
        <p:nvSpPr>
          <p:cNvPr id="243726" name="Oval 14"/>
          <p:cNvSpPr>
            <a:spLocks noChangeArrowheads="1"/>
          </p:cNvSpPr>
          <p:nvPr/>
        </p:nvSpPr>
        <p:spPr bwMode="auto">
          <a:xfrm>
            <a:off x="6324600" y="2428875"/>
            <a:ext cx="914400" cy="9144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2400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</a:rPr>
              <a:t>kum</a:t>
            </a:r>
            <a:endParaRPr lang="nl-NL" sz="2400" dirty="0">
              <a:solidFill>
                <a:schemeClr val="bg1">
                  <a:lumMod val="9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243727" name="Oval 15"/>
          <p:cNvSpPr>
            <a:spLocks noChangeArrowheads="1"/>
          </p:cNvSpPr>
          <p:nvPr/>
        </p:nvSpPr>
        <p:spPr bwMode="auto">
          <a:xfrm>
            <a:off x="4953000" y="2790825"/>
            <a:ext cx="8382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2400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</a:rPr>
              <a:t>ujak</a:t>
            </a:r>
            <a:endParaRPr lang="nl-NL" sz="2400" dirty="0">
              <a:solidFill>
                <a:schemeClr val="bg1">
                  <a:lumMod val="9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243728" name="Oval 16"/>
          <p:cNvSpPr>
            <a:spLocks noChangeArrowheads="1"/>
          </p:cNvSpPr>
          <p:nvPr/>
        </p:nvSpPr>
        <p:spPr bwMode="auto">
          <a:xfrm>
            <a:off x="7226300" y="2489200"/>
            <a:ext cx="677863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nl-NL" sz="2400">
              <a:latin typeface="Times" pitchFamily="18" charset="0"/>
            </a:endParaRPr>
          </a:p>
        </p:txBody>
      </p:sp>
      <p:sp>
        <p:nvSpPr>
          <p:cNvPr id="243729" name="Oval 17"/>
          <p:cNvSpPr>
            <a:spLocks noChangeArrowheads="1"/>
          </p:cNvSpPr>
          <p:nvPr/>
        </p:nvSpPr>
        <p:spPr bwMode="auto">
          <a:xfrm>
            <a:off x="5897563" y="3355975"/>
            <a:ext cx="1597025" cy="868363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2400" b="1" dirty="0">
                <a:solidFill>
                  <a:srgbClr val="FF0000"/>
                </a:solidFill>
                <a:latin typeface="Comic Sans MS" pitchFamily="66" charset="0"/>
              </a:rPr>
              <a:t>SAŠA</a:t>
            </a:r>
            <a:endParaRPr lang="nl-NL" sz="2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43730" name="Oval 18"/>
          <p:cNvSpPr>
            <a:spLocks noChangeArrowheads="1"/>
          </p:cNvSpPr>
          <p:nvPr/>
        </p:nvSpPr>
        <p:spPr bwMode="auto">
          <a:xfrm>
            <a:off x="5211763" y="4800600"/>
            <a:ext cx="685800" cy="5334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2400">
              <a:latin typeface="Times" pitchFamily="-107" charset="0"/>
            </a:endParaRPr>
          </a:p>
        </p:txBody>
      </p:sp>
      <p:sp>
        <p:nvSpPr>
          <p:cNvPr id="243731" name="Oval 19"/>
          <p:cNvSpPr>
            <a:spLocks noChangeArrowheads="1"/>
          </p:cNvSpPr>
          <p:nvPr/>
        </p:nvSpPr>
        <p:spPr bwMode="auto">
          <a:xfrm>
            <a:off x="2257425" y="4638675"/>
            <a:ext cx="2657475" cy="1490663"/>
          </a:xfrm>
          <a:prstGeom prst="ellipse">
            <a:avLst/>
          </a:prstGeom>
          <a:solidFill>
            <a:srgbClr val="7D335F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sr-Latn-CS" sz="2400">
              <a:solidFill>
                <a:srgbClr val="FAC090"/>
              </a:solidFill>
              <a:latin typeface="Comic Sans MS" pitchFamily="66" charset="0"/>
            </a:endParaRPr>
          </a:p>
          <a:p>
            <a:pPr algn="ctr"/>
            <a:r>
              <a:rPr lang="sr-Latn-CS" sz="2000">
                <a:solidFill>
                  <a:srgbClr val="FAC090"/>
                </a:solidFill>
                <a:latin typeface="Comic Sans MS" pitchFamily="66" charset="0"/>
              </a:rPr>
              <a:t>Nezavisni koordinator</a:t>
            </a:r>
          </a:p>
          <a:p>
            <a:pPr algn="ctr"/>
            <a:endParaRPr lang="nl-NL" sz="2400">
              <a:solidFill>
                <a:srgbClr val="00CC00"/>
              </a:solidFill>
              <a:latin typeface="Times" pitchFamily="18" charset="0"/>
            </a:endParaRPr>
          </a:p>
        </p:txBody>
      </p:sp>
      <p:sp>
        <p:nvSpPr>
          <p:cNvPr id="22" name="Oval 10"/>
          <p:cNvSpPr>
            <a:spLocks noChangeArrowheads="1"/>
          </p:cNvSpPr>
          <p:nvPr/>
        </p:nvSpPr>
        <p:spPr bwMode="auto">
          <a:xfrm>
            <a:off x="6959600" y="5311775"/>
            <a:ext cx="685800" cy="6096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2400">
              <a:latin typeface="Times" pitchFamily="-107" charset="0"/>
            </a:endParaRPr>
          </a:p>
        </p:txBody>
      </p:sp>
      <p:sp>
        <p:nvSpPr>
          <p:cNvPr id="21" name="Oval 17"/>
          <p:cNvSpPr>
            <a:spLocks noChangeArrowheads="1"/>
          </p:cNvSpPr>
          <p:nvPr/>
        </p:nvSpPr>
        <p:spPr bwMode="auto">
          <a:xfrm>
            <a:off x="7862888" y="4333875"/>
            <a:ext cx="1035050" cy="914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2400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</a:rPr>
              <a:t>baka</a:t>
            </a:r>
            <a:endParaRPr lang="nl-NL" sz="2400" dirty="0">
              <a:solidFill>
                <a:schemeClr val="bg1">
                  <a:lumMod val="9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3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3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3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3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43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3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3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43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3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3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3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3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3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3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3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3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3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43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3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43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43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3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43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43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43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43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43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3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43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3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43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43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43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43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43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43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4" grpId="0" autoUpdateAnimBg="0"/>
      <p:bldP spid="243715" grpId="0" animBg="1" autoUpdateAnimBg="0"/>
      <p:bldP spid="243716" grpId="0" animBg="1" autoUpdateAnimBg="0"/>
      <p:bldP spid="243717" grpId="0" animBg="1"/>
      <p:bldP spid="243718" grpId="0" animBg="1"/>
      <p:bldP spid="243719" grpId="0" animBg="1"/>
      <p:bldP spid="243720" grpId="0" animBg="1"/>
      <p:bldP spid="243721" grpId="0" animBg="1"/>
      <p:bldP spid="243722" grpId="0" animBg="1"/>
      <p:bldP spid="243723" grpId="0" animBg="1"/>
      <p:bldP spid="243724" grpId="0" animBg="1"/>
      <p:bldP spid="243725" grpId="0" animBg="1"/>
      <p:bldP spid="243726" grpId="0" animBg="1" autoUpdateAnimBg="0"/>
      <p:bldP spid="243727" grpId="0" animBg="1"/>
      <p:bldP spid="243728" grpId="0" animBg="1"/>
      <p:bldP spid="243729" grpId="0" animBg="1"/>
      <p:bldP spid="243730" grpId="0" animBg="1"/>
      <p:bldP spid="243731" grpId="0" animBg="1" autoUpdateAnimBg="0"/>
      <p:bldP spid="22" grpId="0" animBg="1"/>
      <p:bldP spid="2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/>
          </p:cNvSpPr>
          <p:nvPr>
            <p:ph type="title"/>
          </p:nvPr>
        </p:nvSpPr>
        <p:spPr>
          <a:xfrm>
            <a:off x="1304925" y="1671638"/>
            <a:ext cx="7705725" cy="1019175"/>
          </a:xfrm>
        </p:spPr>
        <p:txBody>
          <a:bodyPr/>
          <a:lstStyle/>
          <a:p>
            <a:pPr eaLnBrk="1" hangingPunct="1"/>
            <a:r>
              <a:rPr lang="pl-PL" sz="4800" cap="none" smtClean="0"/>
              <a:t>PORODIČNA </a:t>
            </a:r>
            <a:r>
              <a:rPr lang="en-US" sz="4800" cap="none" smtClean="0"/>
              <a:t>K</a:t>
            </a:r>
            <a:r>
              <a:rPr lang="pl-PL" sz="4800" cap="none" smtClean="0"/>
              <a:t>ONFERENCIJA?</a:t>
            </a:r>
            <a:endParaRPr lang="en-US" sz="4800" cap="none" smtClean="0"/>
          </a:p>
        </p:txBody>
      </p:sp>
      <p:sp>
        <p:nvSpPr>
          <p:cNvPr id="32770" name="Rectangle 3"/>
          <p:cNvSpPr>
            <a:spLocks noGrp="1"/>
          </p:cNvSpPr>
          <p:nvPr>
            <p:ph type="body" idx="1"/>
          </p:nvPr>
        </p:nvSpPr>
        <p:spPr>
          <a:xfrm>
            <a:off x="1671638" y="3108325"/>
            <a:ext cx="7339012" cy="237807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mtClean="0">
                <a:solidFill>
                  <a:srgbClr val="7F7F7F"/>
                </a:solidFill>
              </a:rPr>
              <a:t>N</a:t>
            </a:r>
            <a:r>
              <a:rPr lang="it-IT" smtClean="0">
                <a:solidFill>
                  <a:srgbClr val="7F7F7F"/>
                </a:solidFill>
              </a:rPr>
              <a:t>OVI MODEL PODRŠKE PORODICI</a:t>
            </a:r>
            <a:r>
              <a:rPr lang="en-US" smtClean="0">
                <a:solidFill>
                  <a:srgbClr val="7F7F7F"/>
                </a:solidFill>
              </a:rPr>
              <a:t> KOJI:</a:t>
            </a:r>
            <a:r>
              <a:rPr lang="it-IT" smtClean="0">
                <a:solidFill>
                  <a:srgbClr val="7F7F7F"/>
                </a:solidFill>
              </a:rPr>
              <a:t> </a:t>
            </a:r>
          </a:p>
          <a:p>
            <a:pPr lvl="1" eaLnBrk="1" hangingPunct="1">
              <a:buFont typeface="Arial" charset="0"/>
              <a:buChar char="•"/>
            </a:pPr>
            <a:r>
              <a:rPr lang="it-IT" sz="3200" smtClean="0">
                <a:solidFill>
                  <a:srgbClr val="7F7F7F"/>
                </a:solidFill>
              </a:rPr>
              <a:t>osnažuje porodicu </a:t>
            </a:r>
            <a:endParaRPr lang="en-US" sz="3200" smtClean="0">
              <a:solidFill>
                <a:srgbClr val="7F7F7F"/>
              </a:solidFill>
            </a:endParaRPr>
          </a:p>
          <a:p>
            <a:pPr lvl="1" eaLnBrk="1" hangingPunct="1">
              <a:buFont typeface="Arial" charset="0"/>
              <a:buChar char="•"/>
            </a:pPr>
            <a:r>
              <a:rPr lang="en-US" sz="3200" smtClean="0">
                <a:solidFill>
                  <a:srgbClr val="7F7F7F"/>
                </a:solidFill>
              </a:rPr>
              <a:t>neguje zdravo funkcionisanje porodice</a:t>
            </a:r>
          </a:p>
        </p:txBody>
      </p:sp>
      <p:sp>
        <p:nvSpPr>
          <p:cNvPr id="32771" name="Text Box 4"/>
          <p:cNvSpPr txBox="1">
            <a:spLocks noChangeArrowheads="1"/>
          </p:cNvSpPr>
          <p:nvPr/>
        </p:nvSpPr>
        <p:spPr bwMode="auto">
          <a:xfrm>
            <a:off x="6184900" y="566738"/>
            <a:ext cx="1844675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pl-PL" sz="4800" b="1">
                <a:solidFill>
                  <a:srgbClr val="6E2B8D"/>
                </a:solidFill>
                <a:latin typeface="Calibri" pitchFamily="34" charset="0"/>
              </a:rPr>
              <a:t>ŠTA JE</a:t>
            </a:r>
            <a:r>
              <a:rPr lang="pl-PL"/>
              <a:t>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/>
          </p:cNvSpPr>
          <p:nvPr>
            <p:ph type="title"/>
          </p:nvPr>
        </p:nvSpPr>
        <p:spPr>
          <a:xfrm>
            <a:off x="1304925" y="1566863"/>
            <a:ext cx="7705725" cy="1019175"/>
          </a:xfrm>
        </p:spPr>
        <p:txBody>
          <a:bodyPr/>
          <a:lstStyle/>
          <a:p>
            <a:pPr eaLnBrk="1" hangingPunct="1"/>
            <a:r>
              <a:rPr lang="pl-PL" sz="4800" cap="none" smtClean="0"/>
              <a:t>PORODIČNA </a:t>
            </a:r>
            <a:r>
              <a:rPr lang="en-US" sz="4800" cap="none" smtClean="0"/>
              <a:t>K</a:t>
            </a:r>
            <a:r>
              <a:rPr lang="pl-PL" sz="4800" cap="none" smtClean="0"/>
              <a:t>ONFERENCIJA?</a:t>
            </a:r>
            <a:endParaRPr lang="en-US" sz="4800" cap="none" smtClean="0"/>
          </a:p>
        </p:txBody>
      </p:sp>
      <p:sp>
        <p:nvSpPr>
          <p:cNvPr id="33794" name="Rectangle 3"/>
          <p:cNvSpPr>
            <a:spLocks noGrp="1"/>
          </p:cNvSpPr>
          <p:nvPr>
            <p:ph type="body" idx="1"/>
          </p:nvPr>
        </p:nvSpPr>
        <p:spPr>
          <a:xfrm>
            <a:off x="2208213" y="2794000"/>
            <a:ext cx="6386512" cy="335915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it-IT" smtClean="0">
                <a:solidFill>
                  <a:srgbClr val="7F7F7F"/>
                </a:solidFill>
              </a:rPr>
              <a:t>PO</a:t>
            </a:r>
            <a:r>
              <a:rPr lang="en-US" smtClean="0">
                <a:solidFill>
                  <a:srgbClr val="7F7F7F"/>
                </a:solidFill>
              </a:rPr>
              <a:t>DRŠKA</a:t>
            </a:r>
            <a:r>
              <a:rPr lang="it-IT" smtClean="0">
                <a:solidFill>
                  <a:srgbClr val="7F7F7F"/>
                </a:solidFill>
              </a:rPr>
              <a:t> </a:t>
            </a:r>
            <a:r>
              <a:rPr lang="en-US" smtClean="0">
                <a:solidFill>
                  <a:srgbClr val="7F7F7F"/>
                </a:solidFill>
              </a:rPr>
              <a:t>PORODICAMA U KRIZI I </a:t>
            </a:r>
            <a:r>
              <a:rPr lang="it-IT" smtClean="0">
                <a:solidFill>
                  <a:srgbClr val="7F7F7F"/>
                </a:solidFill>
              </a:rPr>
              <a:t>SVIM RANJIVIM GRUPAMA</a:t>
            </a:r>
            <a:r>
              <a:rPr lang="en-US" smtClean="0">
                <a:solidFill>
                  <a:srgbClr val="7F7F7F"/>
                </a:solidFill>
              </a:rPr>
              <a:t>: 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3200" smtClean="0">
                <a:solidFill>
                  <a:srgbClr val="7F7F7F"/>
                </a:solidFill>
              </a:rPr>
              <a:t>deci sa različitim problemima 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3200" smtClean="0">
                <a:solidFill>
                  <a:srgbClr val="7F7F7F"/>
                </a:solidFill>
              </a:rPr>
              <a:t>osobama sa invaliditetom 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3200" smtClean="0">
                <a:solidFill>
                  <a:srgbClr val="7F7F7F"/>
                </a:solidFill>
              </a:rPr>
              <a:t>samohranim majkama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3200" smtClean="0">
                <a:solidFill>
                  <a:srgbClr val="7F7F7F"/>
                </a:solidFill>
              </a:rPr>
              <a:t>napuštenima, starima i dr.</a:t>
            </a:r>
            <a:endParaRPr lang="en-US" sz="3200" smtClean="0"/>
          </a:p>
        </p:txBody>
      </p:sp>
      <p:sp>
        <p:nvSpPr>
          <p:cNvPr id="33795" name="Text Box 4"/>
          <p:cNvSpPr txBox="1">
            <a:spLocks noChangeArrowheads="1"/>
          </p:cNvSpPr>
          <p:nvPr/>
        </p:nvSpPr>
        <p:spPr bwMode="auto">
          <a:xfrm>
            <a:off x="6184900" y="566738"/>
            <a:ext cx="1844675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pl-PL" sz="4800" b="1">
                <a:solidFill>
                  <a:srgbClr val="6E2B8D"/>
                </a:solidFill>
                <a:latin typeface="Calibri" pitchFamily="34" charset="0"/>
              </a:rPr>
              <a:t>ŠTA JE</a:t>
            </a:r>
            <a:r>
              <a:rPr lang="pl-PL"/>
              <a:t>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1675" y="844550"/>
            <a:ext cx="5562600" cy="1497013"/>
          </a:xfrm>
        </p:spPr>
        <p:txBody>
          <a:bodyPr/>
          <a:lstStyle/>
          <a:p>
            <a:pPr>
              <a:defRPr/>
            </a:pPr>
            <a:r>
              <a:rPr lang="pl-PL" sz="4400" cap="none" dirty="0"/>
              <a:t>USPEŠNA </a:t>
            </a:r>
            <a:r>
              <a:rPr lang="pl-PL" sz="4400" cap="none" dirty="0" smtClean="0"/>
              <a:t>PORODIČNA </a:t>
            </a:r>
            <a:r>
              <a:rPr lang="en-US" sz="4400" cap="none" dirty="0" smtClean="0"/>
              <a:t>K</a:t>
            </a:r>
            <a:r>
              <a:rPr lang="pl-PL" sz="4400" cap="none" dirty="0"/>
              <a:t>ONFERENCIJA = PLAN</a:t>
            </a:r>
            <a:endParaRPr lang="x-none" sz="4400" dirty="0"/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2273300" y="2341563"/>
            <a:ext cx="6530975" cy="3841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7F7F7F"/>
                </a:solidFill>
              </a:rPr>
              <a:t>P</a:t>
            </a:r>
            <a:r>
              <a:rPr lang="it-IT" sz="2800" smtClean="0">
                <a:solidFill>
                  <a:srgbClr val="7F7F7F"/>
                </a:solidFill>
              </a:rPr>
              <a:t>rivatni skup </a:t>
            </a:r>
            <a:endParaRPr lang="en-US" sz="2800" smtClean="0">
              <a:solidFill>
                <a:srgbClr val="7F7F7F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7F7F7F"/>
                </a:solidFill>
              </a:rPr>
              <a:t>Razgovor </a:t>
            </a:r>
            <a:r>
              <a:rPr lang="it-IT" sz="2800" smtClean="0">
                <a:solidFill>
                  <a:srgbClr val="7F7F7F"/>
                </a:solidFill>
              </a:rPr>
              <a:t>u kr</a:t>
            </a:r>
            <a:r>
              <a:rPr lang="en-US" sz="2800" smtClean="0">
                <a:solidFill>
                  <a:srgbClr val="7F7F7F"/>
                </a:solidFill>
              </a:rPr>
              <a:t>u</a:t>
            </a:r>
            <a:r>
              <a:rPr lang="it-IT" sz="2800" smtClean="0">
                <a:solidFill>
                  <a:srgbClr val="7F7F7F"/>
                </a:solidFill>
              </a:rPr>
              <a:t>gu porodice </a:t>
            </a:r>
            <a:endParaRPr lang="en-US" sz="2800" smtClean="0">
              <a:solidFill>
                <a:srgbClr val="7F7F7F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7F7F7F"/>
                </a:solidFill>
              </a:rPr>
              <a:t>D</a:t>
            </a:r>
            <a:r>
              <a:rPr lang="it-IT" sz="2800" smtClean="0">
                <a:solidFill>
                  <a:srgbClr val="7F7F7F"/>
                </a:solidFill>
              </a:rPr>
              <a:t>ogov</a:t>
            </a:r>
            <a:r>
              <a:rPr lang="en-US" sz="2800" smtClean="0">
                <a:solidFill>
                  <a:srgbClr val="7F7F7F"/>
                </a:solidFill>
              </a:rPr>
              <a:t>orom</a:t>
            </a:r>
            <a:r>
              <a:rPr lang="it-IT" sz="2800" smtClean="0">
                <a:solidFill>
                  <a:srgbClr val="7F7F7F"/>
                </a:solidFill>
              </a:rPr>
              <a:t> </a:t>
            </a:r>
            <a:r>
              <a:rPr lang="en-US" sz="2800" smtClean="0">
                <a:solidFill>
                  <a:srgbClr val="7F7F7F"/>
                </a:solidFill>
              </a:rPr>
              <a:t>do rešenja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7F7F7F"/>
                </a:solidFill>
              </a:rPr>
              <a:t>Pronalazi se</a:t>
            </a:r>
            <a:r>
              <a:rPr lang="it-IT" sz="2800" smtClean="0">
                <a:solidFill>
                  <a:srgbClr val="7F7F7F"/>
                </a:solidFill>
              </a:rPr>
              <a:t> izlaz iz teško rešive situacije</a:t>
            </a:r>
            <a:endParaRPr lang="en-US" sz="2800" smtClean="0">
              <a:solidFill>
                <a:srgbClr val="7F7F7F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7F7F7F"/>
                </a:solidFill>
              </a:rPr>
              <a:t>Osnažuje se porodica</a:t>
            </a:r>
            <a:r>
              <a:rPr lang="it-IT" sz="2800" smtClean="0">
                <a:solidFill>
                  <a:srgbClr val="7F7F7F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7F7F7F"/>
                </a:solidFill>
              </a:rPr>
              <a:t>Uspostavlja se n</a:t>
            </a:r>
            <a:r>
              <a:rPr lang="it-IT" sz="2800" smtClean="0">
                <a:solidFill>
                  <a:srgbClr val="7F7F7F"/>
                </a:solidFill>
              </a:rPr>
              <a:t>ov partners</a:t>
            </a:r>
            <a:r>
              <a:rPr lang="en-US" sz="2800" smtClean="0">
                <a:solidFill>
                  <a:srgbClr val="7F7F7F"/>
                </a:solidFill>
              </a:rPr>
              <a:t>ki</a:t>
            </a:r>
            <a:r>
              <a:rPr lang="it-IT" sz="2800" smtClean="0">
                <a:solidFill>
                  <a:srgbClr val="7F7F7F"/>
                </a:solidFill>
              </a:rPr>
              <a:t> odnos</a:t>
            </a:r>
            <a:r>
              <a:rPr lang="en-US" sz="2800" smtClean="0">
                <a:solidFill>
                  <a:srgbClr val="7F7F7F"/>
                </a:solidFill>
              </a:rPr>
              <a:t> </a:t>
            </a:r>
            <a:r>
              <a:rPr lang="it-IT" sz="2800" smtClean="0">
                <a:solidFill>
                  <a:srgbClr val="7F7F7F"/>
                </a:solidFill>
              </a:rPr>
              <a:t>institucija, porodice i civilnog društva</a:t>
            </a:r>
            <a:r>
              <a:rPr lang="en-US" sz="2800" smtClean="0">
                <a:solidFill>
                  <a:srgbClr val="7F7F7F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7F7F7F"/>
                </a:solidFill>
              </a:rPr>
              <a:t>Skup koji usmerava</a:t>
            </a:r>
            <a:r>
              <a:rPr lang="it-IT" sz="2800" smtClean="0">
                <a:solidFill>
                  <a:srgbClr val="7F7F7F"/>
                </a:solidFill>
              </a:rPr>
              <a:t> nezavisn</a:t>
            </a:r>
            <a:r>
              <a:rPr lang="en-US" sz="2800" smtClean="0">
                <a:solidFill>
                  <a:srgbClr val="7F7F7F"/>
                </a:solidFill>
              </a:rPr>
              <a:t>i</a:t>
            </a:r>
            <a:r>
              <a:rPr lang="it-IT" sz="2800" smtClean="0">
                <a:solidFill>
                  <a:srgbClr val="7F7F7F"/>
                </a:solidFill>
              </a:rPr>
              <a:t> koordinator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3"/>
          <p:cNvSpPr>
            <a:spLocks noGrp="1"/>
          </p:cNvSpPr>
          <p:nvPr>
            <p:ph type="ctrTitle"/>
          </p:nvPr>
        </p:nvSpPr>
        <p:spPr>
          <a:xfrm>
            <a:off x="1866900" y="1323975"/>
            <a:ext cx="6610350" cy="1676400"/>
          </a:xfrm>
        </p:spPr>
        <p:txBody>
          <a:bodyPr/>
          <a:lstStyle/>
          <a:p>
            <a:pPr eaLnBrk="1" hangingPunct="1"/>
            <a:r>
              <a:rPr lang="en-US" cap="none" smtClean="0"/>
              <a:t>KO SMO MI? </a:t>
            </a:r>
            <a:r>
              <a:rPr lang="pl-PL" cap="none" smtClean="0"/>
              <a:t>„FICE SRBIJA“ </a:t>
            </a:r>
            <a:r>
              <a:rPr lang="pl-PL" b="0" cap="none" smtClean="0">
                <a:solidFill>
                  <a:srgbClr val="604A7B"/>
                </a:solidFill>
              </a:rPr>
              <a:t/>
            </a:r>
            <a:br>
              <a:rPr lang="pl-PL" b="0" cap="none" smtClean="0">
                <a:solidFill>
                  <a:srgbClr val="604A7B"/>
                </a:solidFill>
              </a:rPr>
            </a:br>
            <a:r>
              <a:rPr lang="pl-PL" cap="none" smtClean="0"/>
              <a:t>deo međunarodne  mreže</a:t>
            </a:r>
            <a:endParaRPr lang="en-US" cap="none" smtClean="0"/>
          </a:p>
        </p:txBody>
      </p:sp>
      <p:sp>
        <p:nvSpPr>
          <p:cNvPr id="14342" name="Rectangle 6"/>
          <p:cNvSpPr>
            <a:spLocks noGrp="1"/>
          </p:cNvSpPr>
          <p:nvPr>
            <p:ph sz="quarter" idx="4294967295"/>
          </p:nvPr>
        </p:nvSpPr>
        <p:spPr>
          <a:xfrm>
            <a:off x="1866900" y="3848100"/>
            <a:ext cx="3381375" cy="2628900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sr-Latn-CS" sz="2600" b="1" smtClean="0">
                <a:solidFill>
                  <a:srgbClr val="6E2B8D"/>
                </a:solidFill>
              </a:rPr>
              <a:t>FICE INTERNATIONAL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sr-Latn-CS" sz="2600" smtClean="0"/>
              <a:t>           </a:t>
            </a:r>
            <a:r>
              <a:rPr lang="sr-Latn-CS" sz="2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sr-Latn-CS" sz="2600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sr-Latn-CS" sz="2600" smtClean="0">
                <a:solidFill>
                  <a:srgbClr val="7030A0"/>
                </a:solidFill>
              </a:rPr>
              <a:t> </a:t>
            </a:r>
            <a:r>
              <a:rPr lang="sr-Latn-CS" sz="2600" b="1" smtClean="0">
                <a:solidFill>
                  <a:srgbClr val="7030A0"/>
                </a:solidFill>
              </a:rPr>
              <a:t>F</a:t>
            </a:r>
            <a:r>
              <a:rPr lang="sr-Latn-CS" sz="2600" smtClean="0">
                <a:solidFill>
                  <a:srgbClr val="7030A0"/>
                </a:solidFill>
              </a:rPr>
              <a:t>ederation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sr-Latn-CS" sz="2600" smtClean="0">
                <a:solidFill>
                  <a:srgbClr val="7030A0"/>
                </a:solidFill>
              </a:rPr>
              <a:t>              </a:t>
            </a:r>
            <a:r>
              <a:rPr lang="sr-Latn-CS" sz="2600" b="1" smtClean="0">
                <a:solidFill>
                  <a:srgbClr val="7030A0"/>
                </a:solidFill>
              </a:rPr>
              <a:t>I</a:t>
            </a:r>
            <a:r>
              <a:rPr lang="sr-Latn-CS" sz="2600" smtClean="0">
                <a:solidFill>
                  <a:srgbClr val="7030A0"/>
                </a:solidFill>
              </a:rPr>
              <a:t>nternationale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sr-Latn-CS" sz="2600" smtClean="0">
                <a:solidFill>
                  <a:srgbClr val="7030A0"/>
                </a:solidFill>
              </a:rPr>
              <a:t>              </a:t>
            </a:r>
            <a:r>
              <a:rPr lang="sr-Latn-CS" sz="2600" b="1" smtClean="0">
                <a:solidFill>
                  <a:srgbClr val="7030A0"/>
                </a:solidFill>
              </a:rPr>
              <a:t>C</a:t>
            </a:r>
            <a:r>
              <a:rPr lang="sr-Latn-CS" sz="2600" smtClean="0">
                <a:solidFill>
                  <a:srgbClr val="7030A0"/>
                </a:solidFill>
              </a:rPr>
              <a:t>ommunautes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sr-Latn-CS" sz="2600" smtClean="0">
                <a:solidFill>
                  <a:srgbClr val="7030A0"/>
                </a:solidFill>
              </a:rPr>
              <a:t>              </a:t>
            </a:r>
            <a:r>
              <a:rPr lang="sr-Latn-CS" sz="2600" b="1" smtClean="0">
                <a:solidFill>
                  <a:srgbClr val="7030A0"/>
                </a:solidFill>
              </a:rPr>
              <a:t>E</a:t>
            </a:r>
            <a:r>
              <a:rPr lang="sr-Latn-CS" sz="2600" smtClean="0">
                <a:solidFill>
                  <a:srgbClr val="7030A0"/>
                </a:solidFill>
              </a:rPr>
              <a:t>ducative</a:t>
            </a:r>
          </a:p>
          <a:p>
            <a:pPr eaLnBrk="1" hangingPunct="1">
              <a:defRPr/>
            </a:pPr>
            <a:endParaRPr lang="en-US" sz="2400" smtClean="0"/>
          </a:p>
        </p:txBody>
      </p:sp>
      <p:sp>
        <p:nvSpPr>
          <p:cNvPr id="17411" name="Rectangle 7"/>
          <p:cNvSpPr>
            <a:spLocks noGrp="1"/>
          </p:cNvSpPr>
          <p:nvPr>
            <p:ph sz="half" idx="4294967295"/>
          </p:nvPr>
        </p:nvSpPr>
        <p:spPr>
          <a:xfrm>
            <a:off x="5248275" y="2857500"/>
            <a:ext cx="3514725" cy="37719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800" smtClean="0">
                <a:solidFill>
                  <a:srgbClr val="7F7F7F"/>
                </a:solidFill>
              </a:rPr>
              <a:t>    </a:t>
            </a:r>
            <a:r>
              <a:rPr lang="sr-Latn-CS" sz="2800" smtClean="0">
                <a:solidFill>
                  <a:srgbClr val="7F7F7F"/>
                </a:solidFill>
              </a:rPr>
              <a:t>Od 1948. godine povezuje udruženja stručnjaka iz svih zemalja sveta.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800" smtClean="0">
                <a:solidFill>
                  <a:srgbClr val="7F7F7F"/>
                </a:solidFill>
              </a:rPr>
              <a:t>    </a:t>
            </a:r>
            <a:r>
              <a:rPr lang="sr-Latn-CS" sz="2800" smtClean="0">
                <a:solidFill>
                  <a:srgbClr val="7F7F7F"/>
                </a:solidFill>
              </a:rPr>
              <a:t>Cilj: unapređenje znanja u oblasti zaštite dece bez roditeljskog staranja.</a:t>
            </a:r>
            <a:endParaRPr lang="en-US" sz="2800" smtClean="0"/>
          </a:p>
        </p:txBody>
      </p:sp>
      <p:pic>
        <p:nvPicPr>
          <p:cNvPr id="17412" name="Picture 7" descr="Logo fic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10325" y="184150"/>
            <a:ext cx="1463675" cy="68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2" descr="C:\Users\Biljana\Desktop\PPP ZA DONATORE\logo FICE Inter.jpg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2143125" y="3000375"/>
            <a:ext cx="2854325" cy="6016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8950" y="644525"/>
            <a:ext cx="7385050" cy="1397000"/>
          </a:xfrm>
        </p:spPr>
        <p:txBody>
          <a:bodyPr/>
          <a:lstStyle/>
          <a:p>
            <a:pPr algn="r">
              <a:defRPr/>
            </a:pPr>
            <a:r>
              <a:rPr lang="x-none" sz="4400" dirty="0" smtClean="0"/>
              <a:t>Primeri NAŠIH usPeŠNIH PORODIČNIH KONFERENCIJA</a:t>
            </a:r>
            <a:endParaRPr lang="x-none" sz="4400" dirty="0"/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>
          <a:xfrm>
            <a:off x="2051050" y="2041525"/>
            <a:ext cx="7092950" cy="4206875"/>
          </a:xfrm>
        </p:spPr>
        <p:txBody>
          <a:bodyPr/>
          <a:lstStyle/>
          <a:p>
            <a:r>
              <a:rPr lang="en-US" sz="2800" smtClean="0">
                <a:solidFill>
                  <a:srgbClr val="7F7F7F"/>
                </a:solidFill>
              </a:rPr>
              <a:t>Četvoro dece vraćeno iz doma u svoju porodicu.</a:t>
            </a:r>
          </a:p>
          <a:p>
            <a:r>
              <a:rPr lang="en-US" sz="2800" smtClean="0">
                <a:solidFill>
                  <a:srgbClr val="7F7F7F"/>
                </a:solidFill>
              </a:rPr>
              <a:t>Posle 7 godina prekinute komunikacije, članovi porodice zajedno brinu o potrebama svog psihički obolelog srodnika.</a:t>
            </a:r>
          </a:p>
          <a:p>
            <a:pPr>
              <a:spcBef>
                <a:spcPct val="0"/>
              </a:spcBef>
            </a:pPr>
            <a:r>
              <a:rPr lang="en-US" sz="2800" smtClean="0">
                <a:solidFill>
                  <a:srgbClr val="7F7F7F"/>
                </a:solidFill>
              </a:rPr>
              <a:t>Mlt. delinkvent, dete razvedenih roditelja, umesto da završi u popravnom domu, u potpunosti se okrenuo sportu i školovanju.</a:t>
            </a:r>
          </a:p>
          <a:p>
            <a:pPr>
              <a:spcBef>
                <a:spcPct val="0"/>
              </a:spcBef>
            </a:pPr>
            <a:r>
              <a:rPr lang="en-US" sz="2800" smtClean="0">
                <a:solidFill>
                  <a:srgbClr val="7F7F7F"/>
                </a:solidFill>
              </a:rPr>
              <a:t>Dete raste uz svoju samohranu, slepu majku.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Picture 5" descr="D:\users\Taky\PowerPoint\za tetku\tegla2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CECEC"/>
              </a:clrFrom>
              <a:clrTo>
                <a:srgbClr val="ECECE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5" y="4643438"/>
            <a:ext cx="1692275" cy="193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 descr="D:\users\Taky\PowerPoint\za tetku\images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617538" y="3735388"/>
            <a:ext cx="341313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 descr="D:\users\Taky\PowerPoint\za tetku\images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96988" y="5845175"/>
            <a:ext cx="341312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D:\users\Taky\PowerPoint\za tetku\images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465138" y="3887788"/>
            <a:ext cx="341313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D:\users\Taky\PowerPoint\za tetku\images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1613" y="5821363"/>
            <a:ext cx="341312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 descr="D:\users\Taky\PowerPoint\za tetku\images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1046163" y="3949700"/>
            <a:ext cx="341313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 descr="D:\users\Taky\PowerPoint\za tetku\images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33475" y="5938838"/>
            <a:ext cx="341313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 descr="D:\users\Taky\PowerPoint\za tetku\images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1189038" y="3521075"/>
            <a:ext cx="341313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 descr="D:\users\Taky\PowerPoint\za tetku\images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9163" y="5948363"/>
            <a:ext cx="341312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" descr="D:\users\Taky\PowerPoint\za tetku\images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1546225" y="3663950"/>
            <a:ext cx="341312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" descr="D:\users\Taky\PowerPoint\za tetku\images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5325" y="5795963"/>
            <a:ext cx="341313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2520950" y="5884863"/>
            <a:ext cx="952500" cy="642937"/>
            <a:chOff x="3490906" y="204766"/>
            <a:chExt cx="1724036" cy="1200158"/>
          </a:xfrm>
        </p:grpSpPr>
        <p:pic>
          <p:nvPicPr>
            <p:cNvPr id="14" name="Picture 3" descr="D:\users\Taky\PowerPoint\za tetku\images.jp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3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4419600" y="419080"/>
              <a:ext cx="642942" cy="771530"/>
            </a:xfrm>
            <a:prstGeom prst="rect">
              <a:avLst/>
            </a:prstGeom>
            <a:noFill/>
          </p:spPr>
        </p:pic>
        <p:pic>
          <p:nvPicPr>
            <p:cNvPr id="15" name="Picture 3" descr="D:\users\Taky\PowerPoint\za tetku\images.jp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3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4572000" y="571480"/>
              <a:ext cx="642942" cy="771530"/>
            </a:xfrm>
            <a:prstGeom prst="rect">
              <a:avLst/>
            </a:prstGeom>
            <a:noFill/>
          </p:spPr>
        </p:pic>
        <p:pic>
          <p:nvPicPr>
            <p:cNvPr id="16" name="Picture 3" descr="D:\users\Taky\PowerPoint\za tetku\images.jp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3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3990972" y="633394"/>
              <a:ext cx="642942" cy="771530"/>
            </a:xfrm>
            <a:prstGeom prst="rect">
              <a:avLst/>
            </a:prstGeom>
            <a:noFill/>
          </p:spPr>
        </p:pic>
        <p:pic>
          <p:nvPicPr>
            <p:cNvPr id="17" name="Picture 3" descr="D:\users\Taky\PowerPoint\za tetku\images.jp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3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3848096" y="204766"/>
              <a:ext cx="642942" cy="771530"/>
            </a:xfrm>
            <a:prstGeom prst="rect">
              <a:avLst/>
            </a:prstGeom>
            <a:noFill/>
          </p:spPr>
        </p:pic>
        <p:pic>
          <p:nvPicPr>
            <p:cNvPr id="18" name="Picture 3" descr="D:\users\Taky\PowerPoint\za tetku\images.jp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3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3490906" y="347642"/>
              <a:ext cx="642942" cy="771530"/>
            </a:xfrm>
            <a:prstGeom prst="rect">
              <a:avLst/>
            </a:prstGeom>
            <a:noFill/>
          </p:spPr>
        </p:pic>
      </p:grpSp>
      <p:sp>
        <p:nvSpPr>
          <p:cNvPr id="19" name="TextBox 18"/>
          <p:cNvSpPr txBox="1"/>
          <p:nvPr/>
        </p:nvSpPr>
        <p:spPr>
          <a:xfrm>
            <a:off x="2182338" y="5885235"/>
            <a:ext cx="1945161" cy="544748"/>
          </a:xfrm>
          <a:prstGeom prst="rect">
            <a:avLst/>
          </a:prstGeom>
          <a:noFill/>
        </p:spPr>
        <p:txBody>
          <a:bodyPr>
            <a:prstTxWarp prst="textInflateTop">
              <a:avLst/>
            </a:prstTxWarp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</a:rPr>
              <a:t>GRA</a:t>
            </a:r>
            <a:r>
              <a:rPr lang="en-US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</a:rPr>
              <a:t>N</a:t>
            </a:r>
            <a:r>
              <a:rPr lang="x-none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</a:rPr>
              <a:t>T</a:t>
            </a:r>
            <a:endParaRPr lang="en-US" sz="4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</a:endParaRPr>
          </a:p>
        </p:txBody>
      </p:sp>
      <p:pic>
        <p:nvPicPr>
          <p:cNvPr id="20" name="Picture 3" descr="D:\users\Taky\PowerPoint\za tetku\images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293420" y="5518091"/>
            <a:ext cx="341158" cy="409389"/>
          </a:xfrm>
          <a:prstGeom prst="rect">
            <a:avLst/>
          </a:prstGeom>
          <a:noFill/>
        </p:spPr>
      </p:pic>
      <p:pic>
        <p:nvPicPr>
          <p:cNvPr id="21" name="Picture 3" descr="D:\users\Taky\PowerPoint\za tetku\images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504492" y="5462867"/>
            <a:ext cx="341158" cy="409389"/>
          </a:xfrm>
          <a:prstGeom prst="rect">
            <a:avLst/>
          </a:prstGeom>
          <a:noFill/>
        </p:spPr>
      </p:pic>
      <p:pic>
        <p:nvPicPr>
          <p:cNvPr id="22" name="Picture 3" descr="D:\users\Taky\PowerPoint\za tetku\images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079916" y="5584869"/>
            <a:ext cx="341158" cy="409389"/>
          </a:xfrm>
          <a:prstGeom prst="rect">
            <a:avLst/>
          </a:prstGeom>
          <a:noFill/>
        </p:spPr>
      </p:pic>
      <p:pic>
        <p:nvPicPr>
          <p:cNvPr id="23" name="Picture 3" descr="D:\users\Taky\PowerPoint\za tetku\images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906742" y="5562880"/>
            <a:ext cx="341158" cy="409389"/>
          </a:xfrm>
          <a:prstGeom prst="rect">
            <a:avLst/>
          </a:prstGeom>
          <a:noFill/>
        </p:spPr>
      </p:pic>
      <p:pic>
        <p:nvPicPr>
          <p:cNvPr id="24" name="Picture 3" descr="D:\users\Taky\PowerPoint\za tetku\images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67094" y="5484955"/>
            <a:ext cx="341158" cy="409389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1674813" y="841375"/>
            <a:ext cx="7234237" cy="2554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4000" b="1" cap="all" dirty="0">
                <a:solidFill>
                  <a:srgbClr val="6E2B8D"/>
                </a:solidFill>
              </a:rPr>
              <a:t>FICE Srbija u Programu </a:t>
            </a:r>
            <a:br>
              <a:rPr lang="sr-Latn-CS" sz="4000" b="1" cap="all" dirty="0">
                <a:solidFill>
                  <a:srgbClr val="6E2B8D"/>
                </a:solidFill>
              </a:rPr>
            </a:br>
            <a:r>
              <a:rPr lang="sr-Latn-CS" sz="4000" b="1" cap="all" dirty="0">
                <a:solidFill>
                  <a:schemeClr val="accent6">
                    <a:lumMod val="75000"/>
                  </a:schemeClr>
                </a:solidFill>
              </a:rPr>
              <a:t>„Uspešni fandrejzing</a:t>
            </a:r>
            <a:r>
              <a:rPr lang="x-none" sz="4000" b="1" cap="all">
                <a:solidFill>
                  <a:schemeClr val="accent6">
                    <a:lumMod val="75000"/>
                  </a:schemeClr>
                </a:solidFill>
              </a:rPr>
              <a:t>“</a:t>
            </a:r>
            <a:r>
              <a:rPr lang="x-none" sz="4000"/>
              <a:t/>
            </a:r>
            <a:br>
              <a:rPr lang="x-none" sz="4000"/>
            </a:br>
            <a:r>
              <a:rPr lang="sr-Latn-CS" sz="4000" b="1" dirty="0">
                <a:solidFill>
                  <a:srgbClr val="6E2B8D"/>
                </a:solidFill>
              </a:rPr>
              <a:t>prikuplja sredstva za porodične konferencije</a:t>
            </a:r>
            <a:endParaRPr lang="x-none" sz="4000" dirty="0">
              <a:latin typeface="+mn-lt"/>
            </a:endParaRPr>
          </a:p>
        </p:txBody>
      </p:sp>
      <p:pic>
        <p:nvPicPr>
          <p:cNvPr id="36884" name="Picture 2" descr="logo_u krugu porodice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51400" y="3521075"/>
            <a:ext cx="1984375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2895600" y="4848225"/>
            <a:ext cx="5895975" cy="16494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buFont typeface="Arial" charset="0"/>
              <a:buNone/>
              <a:defRPr/>
            </a:pPr>
            <a:r>
              <a:rPr lang="sr-Latn-CS" sz="2400" dirty="0">
                <a:solidFill>
                  <a:srgbClr val="745AA4"/>
                </a:solidFill>
              </a:rPr>
              <a:t>Podrška za rešavanje problema </a:t>
            </a:r>
          </a:p>
          <a:p>
            <a:pPr algn="ctr">
              <a:lnSpc>
                <a:spcPct val="80000"/>
              </a:lnSpc>
              <a:buFont typeface="Arial" charset="0"/>
              <a:buNone/>
              <a:defRPr/>
            </a:pPr>
            <a:r>
              <a:rPr lang="sr-Latn-CS" sz="2400" dirty="0">
                <a:solidFill>
                  <a:srgbClr val="745AA4"/>
                </a:solidFill>
              </a:rPr>
              <a:t>sopstvenim snagama!</a:t>
            </a:r>
          </a:p>
          <a:p>
            <a:pPr algn="ctr">
              <a:lnSpc>
                <a:spcPct val="80000"/>
              </a:lnSpc>
              <a:buFont typeface="Arial" charset="0"/>
              <a:buNone/>
              <a:defRPr/>
            </a:pPr>
            <a:endParaRPr lang="sr-Latn-CS" sz="2800" b="1" dirty="0">
              <a:solidFill>
                <a:srgbClr val="745AA4"/>
              </a:solidFill>
            </a:endParaRPr>
          </a:p>
          <a:p>
            <a:pPr algn="ctr">
              <a:lnSpc>
                <a:spcPct val="80000"/>
              </a:lnSpc>
              <a:defRPr/>
            </a:pPr>
            <a:r>
              <a:rPr lang="sr-Latn-CS" sz="2800" b="1" dirty="0">
                <a:solidFill>
                  <a:schemeClr val="accent6">
                    <a:lumMod val="75000"/>
                  </a:schemeClr>
                </a:solidFill>
              </a:rPr>
              <a:t>USAID BCIF ISC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defRPr/>
            </a:pPr>
            <a:endParaRPr lang="x-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2.96296E-6 C 0.03246 0.00949 0.06441 0.01944 0.09097 0.03541 C 0.11753 0.05115 0.14548 0.07916 0.1592 0.09398 C 0.17291 0.10879 0.17326 0.11666 0.17343 0.125 " pathEditMode="relative" rAng="0" ptsTypes="aaaA"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00" y="63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Motion origin="layout" path="M -1.94444E-6 7.40741E-7 C 0.03264 0.0081 0.06493 0.01643 0.0915 0.02986 C 0.11823 0.04282 0.14636 0.06667 0.16007 0.07917 C 0.17379 0.09167 0.17413 0.09815 0.17448 0.10532 " pathEditMode="relative" rAng="0" ptsTypes="aaaA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00" y="530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Motion origin="layout" path="M -2.77778E-7 2.96296E-6 C 0.04323 0.00717 0.08594 0.01435 0.12101 0.02615 C 0.15642 0.03796 0.1934 0.05879 0.21163 0.0699 C 0.23004 0.08078 0.23056 0.0868 0.23056 0.09305 " pathEditMode="relative" rAng="0" ptsTypes="aaaA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00" y="470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fill="hold" nodeType="withEffect">
                                  <p:stCondLst>
                                    <p:cond delay="2100"/>
                                  </p:stCondLst>
                                  <p:childTnLst>
                                    <p:animMotion origin="layout" path="M 4.72222E-6 2.96296E-6 C 0.05017 0.0125 0.1 0.02569 0.14079 0.04652 C 0.18211 0.06713 0.22517 0.10416 0.24635 0.12361 C 0.26736 0.14328 0.26805 0.1537 0.26805 0.16481 " pathEditMode="relative" rAng="0" ptsTypes="aaaA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00" y="820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2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28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7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fill="hold" nodeType="withEffect">
                                  <p:stCondLst>
                                    <p:cond delay="2800"/>
                                  </p:stCondLst>
                                  <p:childTnLst>
                                    <p:animMotion origin="layout" path="M -2.77778E-6 -3.7037E-7 C 0.03351 0.01181 0.15261 0.04607 0.20139 0.0713 C 0.25018 0.09653 0.27361 0.13519 0.29271 0.15208 " pathEditMode="relative" rAng="0" ptsTypes="aaa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00" y="7600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28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7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300"/>
                            </p:stCondLst>
                            <p:childTnLst>
                              <p:par>
                                <p:cTn id="4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800"/>
                            </p:stCondLst>
                            <p:childTnLst>
                              <p:par>
                                <p:cTn id="51" presetID="17" presetClass="exit" presetSubtype="10" fill="hold" nodeType="afterEffect">
                                  <p:stCondLst>
                                    <p:cond delay="120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7" presetClass="entr" presetSubtype="1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1.11111E-6 C -0.00556 -0.01643 -0.01927 -0.0618 -0.03316 -0.09907 C -0.04705 -0.13634 -0.05781 -0.20903 -0.08316 -0.22407 C -0.10851 -0.23912 -0.16389 -0.19699 -0.18525 -0.19005 " pathEditMode="relative" rAng="0" ptsTypes="aaaa">
                                      <p:cBhvr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00" y="-12000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7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7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7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7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7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/>
          </p:cNvSpPr>
          <p:nvPr>
            <p:ph type="title"/>
          </p:nvPr>
        </p:nvSpPr>
        <p:spPr>
          <a:xfrm>
            <a:off x="2552700" y="819150"/>
            <a:ext cx="6134100" cy="1504950"/>
          </a:xfrm>
        </p:spPr>
        <p:txBody>
          <a:bodyPr/>
          <a:lstStyle/>
          <a:p>
            <a:pPr algn="r" eaLnBrk="1" hangingPunct="1"/>
            <a:r>
              <a:rPr lang="nb-NO" sz="4400" cap="none" smtClean="0"/>
              <a:t>ZA ŠTA SU</a:t>
            </a:r>
            <a:br>
              <a:rPr lang="nb-NO" sz="4400" cap="none" smtClean="0"/>
            </a:br>
            <a:r>
              <a:rPr lang="nb-NO" sz="4400" cap="none" smtClean="0"/>
              <a:t>POTREBNA SREDSTVA?</a:t>
            </a:r>
            <a:endParaRPr lang="en-US" sz="4400" cap="none" smtClean="0"/>
          </a:p>
        </p:txBody>
      </p:sp>
      <p:sp>
        <p:nvSpPr>
          <p:cNvPr id="25602" name="Rectangle 3"/>
          <p:cNvSpPr>
            <a:spLocks noGrp="1"/>
          </p:cNvSpPr>
          <p:nvPr>
            <p:ph type="body" idx="1"/>
          </p:nvPr>
        </p:nvSpPr>
        <p:spPr>
          <a:xfrm>
            <a:off x="1371600" y="2349500"/>
            <a:ext cx="7772400" cy="4276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en-US" sz="2800" dirty="0" smtClean="0">
                <a:solidFill>
                  <a:srgbClr val="7F7F7F"/>
                </a:solidFill>
              </a:rPr>
              <a:t>  </a:t>
            </a:r>
            <a:r>
              <a:rPr lang="pl-PL" sz="2800" b="1" dirty="0" smtClean="0">
                <a:solidFill>
                  <a:schemeClr val="bg1">
                    <a:lumMod val="50000"/>
                  </a:schemeClr>
                </a:solidFill>
              </a:rPr>
              <a:t>„U KRUGU PORODICE - ZA SVE POSTOJI REŠENJE!“</a:t>
            </a:r>
            <a:r>
              <a:rPr lang="pl-PL" sz="2800" dirty="0" smtClean="0">
                <a:solidFill>
                  <a:srgbClr val="7F7F7F"/>
                </a:solidFill>
              </a:rPr>
              <a:t> je akcija prikupljanja sredstava za:</a:t>
            </a:r>
            <a:endParaRPr lang="en-US" sz="2800" dirty="0" smtClean="0">
              <a:solidFill>
                <a:srgbClr val="7F7F7F"/>
              </a:solidFill>
            </a:endParaRP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7F7F7F"/>
                </a:solidFill>
              </a:rPr>
              <a:t>PROMOCIJU </a:t>
            </a:r>
            <a:r>
              <a:rPr lang="x-none" dirty="0" smtClean="0">
                <a:solidFill>
                  <a:srgbClr val="7F7F7F"/>
                </a:solidFill>
              </a:rPr>
              <a:t>M</a:t>
            </a:r>
            <a:r>
              <a:rPr lang="en-US" dirty="0" err="1" smtClean="0">
                <a:solidFill>
                  <a:srgbClr val="7F7F7F"/>
                </a:solidFill>
              </a:rPr>
              <a:t>odela</a:t>
            </a:r>
            <a:r>
              <a:rPr lang="en-US" dirty="0" smtClean="0">
                <a:solidFill>
                  <a:srgbClr val="7F7F7F"/>
                </a:solidFill>
              </a:rPr>
              <a:t> </a:t>
            </a:r>
            <a:r>
              <a:rPr lang="x-none" dirty="0" smtClean="0">
                <a:solidFill>
                  <a:srgbClr val="7F7F7F"/>
                </a:solidFill>
              </a:rPr>
              <a:t>porodične konferencije</a:t>
            </a:r>
            <a:r>
              <a:rPr lang="en-US" dirty="0" smtClean="0">
                <a:solidFill>
                  <a:srgbClr val="7F7F7F"/>
                </a:solidFill>
              </a:rPr>
              <a:t> 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7F7F7F"/>
                </a:solidFill>
              </a:rPr>
              <a:t>OBUKU </a:t>
            </a:r>
            <a:r>
              <a:rPr lang="en-US" dirty="0" err="1" smtClean="0">
                <a:solidFill>
                  <a:srgbClr val="7F7F7F"/>
                </a:solidFill>
              </a:rPr>
              <a:t>inicijatora</a:t>
            </a:r>
            <a:r>
              <a:rPr lang="en-US" dirty="0" smtClean="0">
                <a:solidFill>
                  <a:srgbClr val="7F7F7F"/>
                </a:solidFill>
              </a:rPr>
              <a:t> </a:t>
            </a:r>
            <a:r>
              <a:rPr lang="en-US" dirty="0" err="1" smtClean="0">
                <a:solidFill>
                  <a:srgbClr val="7F7F7F"/>
                </a:solidFill>
              </a:rPr>
              <a:t>i</a:t>
            </a:r>
            <a:r>
              <a:rPr lang="en-US" dirty="0" smtClean="0">
                <a:solidFill>
                  <a:srgbClr val="7F7F7F"/>
                </a:solidFill>
              </a:rPr>
              <a:t> </a:t>
            </a:r>
            <a:r>
              <a:rPr lang="en-US" dirty="0" err="1" smtClean="0">
                <a:solidFill>
                  <a:srgbClr val="7F7F7F"/>
                </a:solidFill>
              </a:rPr>
              <a:t>realizatora</a:t>
            </a:r>
            <a:r>
              <a:rPr lang="en-US" dirty="0" smtClean="0">
                <a:solidFill>
                  <a:srgbClr val="7F7F7F"/>
                </a:solidFill>
              </a:rPr>
              <a:t>  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pl-PL" dirty="0" smtClean="0">
                <a:solidFill>
                  <a:srgbClr val="7F7F7F"/>
                </a:solidFill>
              </a:rPr>
              <a:t>Besplatne konferencije za što više porodica </a:t>
            </a:r>
            <a:endParaRPr lang="en-US" dirty="0" smtClean="0">
              <a:solidFill>
                <a:srgbClr val="7F7F7F"/>
              </a:solidFill>
            </a:endParaRP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pl-PL" dirty="0" smtClean="0">
                <a:solidFill>
                  <a:srgbClr val="7F7F7F"/>
                </a:solidFill>
              </a:rPr>
              <a:t>VOĐENJE PROCESA uvođenja i razvoja modela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en-US" sz="1000" dirty="0" smtClean="0">
              <a:solidFill>
                <a:srgbClr val="7F7F7F"/>
              </a:solidFill>
            </a:endParaRPr>
          </a:p>
          <a:p>
            <a:pPr algn="ctr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pl-PL" sz="2800" dirty="0" smtClean="0">
                <a:solidFill>
                  <a:srgbClr val="7F7F7F"/>
                </a:solidFill>
              </a:rPr>
              <a:t>OMOGUĆITI DOSTUPN</a:t>
            </a:r>
            <a:r>
              <a:rPr lang="en-US" sz="2800" dirty="0" smtClean="0">
                <a:solidFill>
                  <a:srgbClr val="7F7F7F"/>
                </a:solidFill>
              </a:rPr>
              <a:t>O</a:t>
            </a:r>
            <a:r>
              <a:rPr lang="pl-PL" sz="2800" dirty="0" smtClean="0">
                <a:solidFill>
                  <a:srgbClr val="7F7F7F"/>
                </a:solidFill>
              </a:rPr>
              <a:t>ST PORODIČNIH KONFERENCIJA PORODICAMA U SRBIJI</a:t>
            </a:r>
            <a:endParaRPr lang="en-US" sz="2800" dirty="0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4"/>
          <p:cNvSpPr>
            <a:spLocks noGrp="1"/>
          </p:cNvSpPr>
          <p:nvPr>
            <p:ph type="title"/>
          </p:nvPr>
        </p:nvSpPr>
        <p:spPr>
          <a:xfrm>
            <a:off x="968375" y="595313"/>
            <a:ext cx="8175625" cy="1717675"/>
          </a:xfrm>
        </p:spPr>
        <p:txBody>
          <a:bodyPr/>
          <a:lstStyle/>
          <a:p>
            <a:pPr algn="r" eaLnBrk="1" hangingPunct="1"/>
            <a:r>
              <a:rPr lang="pl-PL" b="1" smtClean="0">
                <a:solidFill>
                  <a:srgbClr val="6E2B8D"/>
                </a:solidFill>
              </a:rPr>
              <a:t> </a:t>
            </a:r>
            <a:r>
              <a:rPr lang="pl-PL" sz="4000" b="1" smtClean="0">
                <a:solidFill>
                  <a:srgbClr val="6E2B8D"/>
                </a:solidFill>
              </a:rPr>
              <a:t>PRIMER OKVIRNIH TROŠKOVA U JEDNOJ LOKALNOJ SAMOUPRAVI </a:t>
            </a:r>
            <a:endParaRPr lang="en-US" sz="4000" b="1" smtClean="0">
              <a:solidFill>
                <a:srgbClr val="6E2B8D"/>
              </a:solidFill>
            </a:endParaRPr>
          </a:p>
        </p:txBody>
      </p:sp>
      <p:sp>
        <p:nvSpPr>
          <p:cNvPr id="25602" name="Rectangle 5"/>
          <p:cNvSpPr>
            <a:spLocks noGrp="1"/>
          </p:cNvSpPr>
          <p:nvPr>
            <p:ph type="body" sz="half" idx="1"/>
          </p:nvPr>
        </p:nvSpPr>
        <p:spPr>
          <a:xfrm>
            <a:off x="1066800" y="2332038"/>
            <a:ext cx="4038600" cy="4106862"/>
          </a:xfrm>
        </p:spPr>
        <p:txBody>
          <a:bodyPr/>
          <a:lstStyle/>
          <a:p>
            <a:pPr algn="r" eaLnBrk="1" hangingPunct="1">
              <a:buFont typeface="Arial" charset="0"/>
              <a:buNone/>
              <a:defRPr/>
            </a:pPr>
            <a:r>
              <a:rPr lang="pl-PL" sz="2800" dirty="0" smtClean="0">
                <a:solidFill>
                  <a:srgbClr val="595959"/>
                </a:solidFill>
              </a:rPr>
              <a:t>(1) </a:t>
            </a:r>
            <a:r>
              <a:rPr lang="pl-PL" sz="2800" b="1" dirty="0" smtClean="0">
                <a:solidFill>
                  <a:srgbClr val="595959"/>
                </a:solidFill>
              </a:rPr>
              <a:t>PROMOCIJA</a:t>
            </a:r>
            <a:endParaRPr lang="en-US" sz="2800" b="1" dirty="0" smtClean="0">
              <a:solidFill>
                <a:srgbClr val="595959"/>
              </a:solidFill>
            </a:endParaRPr>
          </a:p>
          <a:p>
            <a:pPr algn="r" eaLnBrk="1" hangingPunct="1">
              <a:buFont typeface="Arial" charset="0"/>
              <a:buNone/>
              <a:defRPr/>
            </a:pPr>
            <a:r>
              <a:rPr lang="pl-PL" sz="2800" dirty="0" smtClean="0">
                <a:solidFill>
                  <a:srgbClr val="595959"/>
                </a:solidFill>
              </a:rPr>
              <a:t>(2) </a:t>
            </a:r>
            <a:r>
              <a:rPr lang="pl-PL" sz="2800" b="1" dirty="0" smtClean="0">
                <a:solidFill>
                  <a:srgbClr val="595959"/>
                </a:solidFill>
              </a:rPr>
              <a:t>OBUKE</a:t>
            </a:r>
            <a:r>
              <a:rPr lang="pl-PL" sz="2800" dirty="0" smtClean="0">
                <a:solidFill>
                  <a:srgbClr val="595959"/>
                </a:solidFill>
              </a:rPr>
              <a:t> </a:t>
            </a:r>
          </a:p>
          <a:p>
            <a:pPr algn="r" eaLnBrk="1" hangingPunct="1">
              <a:buFont typeface="Arial" charset="0"/>
              <a:buNone/>
              <a:defRPr/>
            </a:pPr>
            <a:r>
              <a:rPr lang="pl-PL" sz="2400" dirty="0" smtClean="0">
                <a:solidFill>
                  <a:srgbClr val="595959"/>
                </a:solidFill>
              </a:rPr>
              <a:t>obuka grupe inicijatora PK </a:t>
            </a:r>
          </a:p>
          <a:p>
            <a:pPr algn="r" eaLnBrk="1" hangingPunct="1">
              <a:buFont typeface="Arial" charset="0"/>
              <a:buNone/>
              <a:defRPr/>
            </a:pPr>
            <a:r>
              <a:rPr lang="pl-PL" sz="2400" dirty="0" smtClean="0">
                <a:solidFill>
                  <a:srgbClr val="595959"/>
                </a:solidFill>
              </a:rPr>
              <a:t> obuka grupe realizatora PK</a:t>
            </a:r>
            <a:endParaRPr lang="en-US" sz="2400" dirty="0" smtClean="0">
              <a:solidFill>
                <a:srgbClr val="595959"/>
              </a:solidFill>
            </a:endParaRPr>
          </a:p>
          <a:p>
            <a:pPr algn="r" eaLnBrk="1" hangingPunct="1">
              <a:buFont typeface="Arial" charset="0"/>
              <a:buNone/>
              <a:defRPr/>
            </a:pPr>
            <a:r>
              <a:rPr lang="pl-PL" sz="2800" dirty="0" smtClean="0">
                <a:solidFill>
                  <a:srgbClr val="595959"/>
                </a:solidFill>
              </a:rPr>
              <a:t>(3) </a:t>
            </a:r>
            <a:r>
              <a:rPr lang="pl-PL" sz="2800" b="1" dirty="0" smtClean="0">
                <a:solidFill>
                  <a:srgbClr val="595959"/>
                </a:solidFill>
              </a:rPr>
              <a:t>REALIZOVANJE PK</a:t>
            </a:r>
            <a:r>
              <a:rPr lang="pl-PL" sz="2800" dirty="0" smtClean="0">
                <a:solidFill>
                  <a:srgbClr val="595959"/>
                </a:solidFill>
              </a:rPr>
              <a:t> </a:t>
            </a:r>
          </a:p>
          <a:p>
            <a:pPr algn="r" eaLnBrk="1" hangingPunct="1">
              <a:buFont typeface="Arial" charset="0"/>
              <a:buNone/>
              <a:defRPr/>
            </a:pPr>
            <a:r>
              <a:rPr lang="pl-PL" sz="2800" dirty="0" smtClean="0">
                <a:solidFill>
                  <a:srgbClr val="595959"/>
                </a:solidFill>
              </a:rPr>
              <a:t>(4) </a:t>
            </a:r>
            <a:r>
              <a:rPr lang="pl-PL" sz="2800" b="1" dirty="0" smtClean="0">
                <a:solidFill>
                  <a:srgbClr val="595959"/>
                </a:solidFill>
              </a:rPr>
              <a:t>VOĐENJE PROCESA</a:t>
            </a:r>
            <a:r>
              <a:rPr lang="pl-PL" sz="2800" dirty="0" smtClean="0">
                <a:solidFill>
                  <a:srgbClr val="595959"/>
                </a:solidFill>
              </a:rPr>
              <a:t> </a:t>
            </a:r>
          </a:p>
          <a:p>
            <a:pPr algn="r" eaLnBrk="1" hangingPunct="1">
              <a:buFont typeface="Arial" charset="0"/>
              <a:buNone/>
              <a:defRPr/>
            </a:pPr>
            <a:endParaRPr lang="en-US" sz="2800" dirty="0" smtClean="0">
              <a:solidFill>
                <a:srgbClr val="595959"/>
              </a:solidFill>
            </a:endParaRPr>
          </a:p>
          <a:p>
            <a:pPr algn="r" eaLnBrk="1" hangingPunct="1">
              <a:buFont typeface="Arial" charset="0"/>
              <a:buNone/>
              <a:defRPr/>
            </a:pPr>
            <a:r>
              <a:rPr lang="pl-PL" sz="2800" b="1" dirty="0" smtClean="0">
                <a:solidFill>
                  <a:srgbClr val="59595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UKUPNO</a:t>
            </a:r>
            <a:endParaRPr lang="en-US" sz="2800" b="1" dirty="0" smtClean="0">
              <a:solidFill>
                <a:srgbClr val="59595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8915" name="Rectangle 6"/>
          <p:cNvSpPr>
            <a:spLocks noGrp="1"/>
          </p:cNvSpPr>
          <p:nvPr>
            <p:ph sz="half" idx="2"/>
          </p:nvPr>
        </p:nvSpPr>
        <p:spPr>
          <a:xfrm>
            <a:off x="5105400" y="2312988"/>
            <a:ext cx="3856038" cy="4411662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pl-PL" sz="2800" smtClean="0">
                <a:solidFill>
                  <a:srgbClr val="595959"/>
                </a:solidFill>
              </a:rPr>
              <a:t>  70.000,oo din</a:t>
            </a:r>
          </a:p>
          <a:p>
            <a:pPr eaLnBrk="1" hangingPunct="1">
              <a:buFont typeface="Arial" charset="0"/>
              <a:buNone/>
            </a:pPr>
            <a:r>
              <a:rPr lang="pl-PL" sz="2800" smtClean="0">
                <a:solidFill>
                  <a:srgbClr val="595959"/>
                </a:solidFill>
              </a:rPr>
              <a:t>450.000,oo din</a:t>
            </a:r>
          </a:p>
          <a:p>
            <a:pPr eaLnBrk="1" hangingPunct="1">
              <a:buFont typeface="Arial" charset="0"/>
              <a:buNone/>
            </a:pPr>
            <a:endParaRPr lang="pl-PL" sz="2400" smtClean="0">
              <a:solidFill>
                <a:srgbClr val="595959"/>
              </a:solidFill>
            </a:endParaRPr>
          </a:p>
          <a:p>
            <a:pPr eaLnBrk="1" hangingPunct="1">
              <a:buFont typeface="Arial" charset="0"/>
              <a:buNone/>
            </a:pPr>
            <a:endParaRPr lang="pl-PL" sz="2400" smtClean="0">
              <a:solidFill>
                <a:srgbClr val="595959"/>
              </a:solidFill>
            </a:endParaRPr>
          </a:p>
          <a:p>
            <a:pPr eaLnBrk="1" hangingPunct="1">
              <a:buFont typeface="Arial" charset="0"/>
              <a:buNone/>
            </a:pPr>
            <a:r>
              <a:rPr lang="pl-PL" sz="2800" smtClean="0">
                <a:solidFill>
                  <a:srgbClr val="595959"/>
                </a:solidFill>
              </a:rPr>
              <a:t>  65.000,oo din 1</a:t>
            </a:r>
            <a:r>
              <a:rPr lang="pl-PL" sz="2400" smtClean="0">
                <a:solidFill>
                  <a:srgbClr val="595959"/>
                </a:solidFill>
              </a:rPr>
              <a:t> porodica</a:t>
            </a:r>
          </a:p>
          <a:p>
            <a:pPr eaLnBrk="1" hangingPunct="1">
              <a:buFont typeface="Arial" charset="0"/>
              <a:buNone/>
            </a:pPr>
            <a:r>
              <a:rPr lang="pl-PL" sz="2800" smtClean="0">
                <a:solidFill>
                  <a:srgbClr val="595959"/>
                </a:solidFill>
              </a:rPr>
              <a:t>200.000,oo din</a:t>
            </a:r>
          </a:p>
          <a:p>
            <a:pPr eaLnBrk="1" hangingPunct="1">
              <a:buFont typeface="Arial" charset="0"/>
              <a:buNone/>
            </a:pPr>
            <a:endParaRPr lang="pl-PL" sz="2800" smtClean="0">
              <a:solidFill>
                <a:srgbClr val="595959"/>
              </a:solidFill>
            </a:endParaRPr>
          </a:p>
          <a:p>
            <a:pPr eaLnBrk="1" hangingPunct="1">
              <a:buFont typeface="Arial" charset="0"/>
              <a:buNone/>
            </a:pPr>
            <a:r>
              <a:rPr lang="pl-PL" sz="2800" b="1" smtClean="0">
                <a:solidFill>
                  <a:srgbClr val="595959"/>
                </a:solidFill>
              </a:rPr>
              <a:t>785.000,oo  din</a:t>
            </a:r>
          </a:p>
          <a:p>
            <a:pPr eaLnBrk="1" hangingPunct="1">
              <a:buFont typeface="Arial" charset="0"/>
              <a:buNone/>
            </a:pPr>
            <a:r>
              <a:rPr lang="pl-PL" sz="2800" smtClean="0">
                <a:solidFill>
                  <a:srgbClr val="595959"/>
                </a:solidFill>
              </a:rPr>
              <a:t> (</a:t>
            </a:r>
            <a:r>
              <a:rPr lang="pl-PL" sz="2000" smtClean="0">
                <a:solidFill>
                  <a:srgbClr val="595959"/>
                </a:solidFill>
              </a:rPr>
              <a:t>sa PK za 1 porodicu)</a:t>
            </a: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3"/>
          <p:cNvSpPr>
            <a:spLocks noGrp="1"/>
          </p:cNvSpPr>
          <p:nvPr>
            <p:ph type="ctrTitle" idx="4294967295"/>
          </p:nvPr>
        </p:nvSpPr>
        <p:spPr>
          <a:xfrm>
            <a:off x="874713" y="1162050"/>
            <a:ext cx="7872412" cy="1724025"/>
          </a:xfrm>
        </p:spPr>
        <p:txBody>
          <a:bodyPr/>
          <a:lstStyle/>
          <a:p>
            <a:pPr algn="r" eaLnBrk="1" hangingPunct="1"/>
            <a:r>
              <a:rPr lang="en-US" b="1" smtClean="0">
                <a:solidFill>
                  <a:srgbClr val="6E2B8D"/>
                </a:solidFill>
              </a:rPr>
              <a:t>U KRUGU PORODICE</a:t>
            </a:r>
            <a:r>
              <a:rPr lang="sr-Latn-CS" b="1" smtClean="0">
                <a:solidFill>
                  <a:srgbClr val="6E2B8D"/>
                </a:solidFill>
                <a:latin typeface="Arial" charset="0"/>
              </a:rPr>
              <a:t/>
            </a:r>
            <a:br>
              <a:rPr lang="sr-Latn-CS" b="1" smtClean="0">
                <a:solidFill>
                  <a:srgbClr val="6E2B8D"/>
                </a:solidFill>
                <a:latin typeface="Arial" charset="0"/>
              </a:rPr>
            </a:br>
            <a:r>
              <a:rPr lang="en-US" smtClean="0">
                <a:solidFill>
                  <a:srgbClr val="660066"/>
                </a:solidFill>
              </a:rPr>
              <a:t>Za sve i za Sašu postoji rešenje!</a:t>
            </a:r>
          </a:p>
        </p:txBody>
      </p:sp>
      <p:sp>
        <p:nvSpPr>
          <p:cNvPr id="39938" name="Subtitle 4"/>
          <p:cNvSpPr>
            <a:spLocks noGrp="1"/>
          </p:cNvSpPr>
          <p:nvPr>
            <p:ph type="subTitle" idx="4294967295"/>
          </p:nvPr>
        </p:nvSpPr>
        <p:spPr>
          <a:xfrm>
            <a:off x="1590675" y="2886075"/>
            <a:ext cx="7004050" cy="3114675"/>
          </a:xfrm>
        </p:spPr>
        <p:txBody>
          <a:bodyPr/>
          <a:lstStyle/>
          <a:p>
            <a:pPr marL="0" indent="0" algn="r" eaLnBrk="1" hangingPunct="1">
              <a:buFont typeface="Arial" charset="0"/>
              <a:buNone/>
            </a:pPr>
            <a:r>
              <a:rPr lang="sr-Latn-CS" sz="2800" b="1" smtClean="0">
                <a:solidFill>
                  <a:srgbClr val="FF9900"/>
                </a:solidFill>
                <a:latin typeface="Arial" charset="0"/>
              </a:rPr>
              <a:t>P</a:t>
            </a:r>
            <a:r>
              <a:rPr lang="en-US" sz="2800" b="1" smtClean="0">
                <a:solidFill>
                  <a:srgbClr val="FF9900"/>
                </a:solidFill>
              </a:rPr>
              <a:t>omozimo porodici da reši probleme sopstvenim snagama!</a:t>
            </a:r>
            <a:endParaRPr lang="sr-Latn-CS" sz="2800" b="1" smtClean="0">
              <a:solidFill>
                <a:srgbClr val="FF9900"/>
              </a:solidFill>
              <a:latin typeface="Arial" charset="0"/>
            </a:endParaRPr>
          </a:p>
          <a:p>
            <a:pPr marL="0" indent="0" algn="r" eaLnBrk="1" hangingPunct="1">
              <a:buFont typeface="Arial" charset="0"/>
              <a:buNone/>
            </a:pPr>
            <a:r>
              <a:rPr lang="pl-PL" sz="2800" b="1" smtClean="0">
                <a:solidFill>
                  <a:srgbClr val="800080"/>
                </a:solidFill>
                <a:latin typeface="Arial" charset="0"/>
              </a:rPr>
              <a:t>O</a:t>
            </a:r>
            <a:r>
              <a:rPr lang="pl-PL" sz="2800" b="1" smtClean="0">
                <a:solidFill>
                  <a:srgbClr val="800080"/>
                </a:solidFill>
              </a:rPr>
              <a:t>mogućimo dostupn</a:t>
            </a:r>
            <a:r>
              <a:rPr lang="en-US" sz="2800" b="1" smtClean="0">
                <a:solidFill>
                  <a:srgbClr val="800080"/>
                </a:solidFill>
              </a:rPr>
              <a:t>o</a:t>
            </a:r>
            <a:r>
              <a:rPr lang="pl-PL" sz="2800" b="1" smtClean="0">
                <a:solidFill>
                  <a:srgbClr val="800080"/>
                </a:solidFill>
              </a:rPr>
              <a:t>st </a:t>
            </a:r>
            <a:r>
              <a:rPr lang="pl-PL" sz="2800" b="1" smtClean="0">
                <a:solidFill>
                  <a:srgbClr val="800080"/>
                </a:solidFill>
                <a:latin typeface="Arial" charset="0"/>
              </a:rPr>
              <a:t>P</a:t>
            </a:r>
            <a:r>
              <a:rPr lang="pl-PL" sz="2800" b="1" smtClean="0">
                <a:solidFill>
                  <a:srgbClr val="800080"/>
                </a:solidFill>
              </a:rPr>
              <a:t>orodičnih konferencija porodicama u Srbiji</a:t>
            </a:r>
            <a:r>
              <a:rPr lang="pl-PL" sz="2800" b="1" smtClean="0">
                <a:solidFill>
                  <a:srgbClr val="800080"/>
                </a:solidFill>
                <a:latin typeface="Arial" charset="0"/>
              </a:rPr>
              <a:t>!</a:t>
            </a:r>
          </a:p>
          <a:p>
            <a:pPr marL="0" indent="0" algn="r" eaLnBrk="1" hangingPunct="1">
              <a:buFont typeface="Arial" charset="0"/>
              <a:buNone/>
            </a:pPr>
            <a:r>
              <a:rPr lang="pl-PL" sz="2800" b="1" smtClean="0">
                <a:solidFill>
                  <a:srgbClr val="FF9900"/>
                </a:solidFill>
              </a:rPr>
              <a:t>Postanimo partneri u osnaživanju porodice!</a:t>
            </a:r>
            <a:endParaRPr lang="pl-PL" sz="2800" b="1" smtClean="0">
              <a:solidFill>
                <a:srgbClr val="FF9900"/>
              </a:solidFill>
              <a:latin typeface="Arial" charset="0"/>
            </a:endParaRPr>
          </a:p>
          <a:p>
            <a:pPr marL="0" indent="0" algn="r" eaLnBrk="1" hangingPunct="1">
              <a:buFont typeface="Arial" charset="0"/>
              <a:buNone/>
            </a:pPr>
            <a:r>
              <a:rPr lang="pl-PL" sz="2800" b="1" smtClean="0">
                <a:solidFill>
                  <a:srgbClr val="000099"/>
                </a:solidFill>
              </a:rPr>
              <a:t>Gradimo odgovornost u porodici i u društvu!</a:t>
            </a:r>
            <a:endParaRPr lang="en-US" sz="2800" b="1" smtClean="0">
              <a:solidFill>
                <a:srgbClr val="000099"/>
              </a:solidFill>
            </a:endParaRPr>
          </a:p>
        </p:txBody>
      </p:sp>
      <p:sp>
        <p:nvSpPr>
          <p:cNvPr id="39939" name="Text Box 5"/>
          <p:cNvSpPr txBox="1">
            <a:spLocks noChangeArrowheads="1"/>
          </p:cNvSpPr>
          <p:nvPr/>
        </p:nvSpPr>
        <p:spPr bwMode="auto">
          <a:xfrm>
            <a:off x="3746500" y="5846763"/>
            <a:ext cx="16922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endParaRPr lang="en-US"/>
          </a:p>
        </p:txBody>
      </p:sp>
      <p:sp>
        <p:nvSpPr>
          <p:cNvPr id="39940" name="Text Box 6"/>
          <p:cNvSpPr txBox="1">
            <a:spLocks noChangeArrowheads="1"/>
          </p:cNvSpPr>
          <p:nvPr/>
        </p:nvSpPr>
        <p:spPr bwMode="auto">
          <a:xfrm>
            <a:off x="5680075" y="6173788"/>
            <a:ext cx="1301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2800">
                <a:solidFill>
                  <a:srgbClr val="660066"/>
                </a:solidFill>
                <a:latin typeface="Calibri" pitchFamily="34" charset="0"/>
              </a:rPr>
              <a:t>Hvala!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>
          <a:xfrm>
            <a:off x="2305050" y="1430338"/>
            <a:ext cx="6299200" cy="1103312"/>
          </a:xfrm>
        </p:spPr>
        <p:txBody>
          <a:bodyPr/>
          <a:lstStyle/>
          <a:p>
            <a:pPr algn="ctr" eaLnBrk="1" hangingPunct="1"/>
            <a:r>
              <a:rPr lang="pl-PL" sz="4400" cap="none" smtClean="0"/>
              <a:t>ČLANSTVO „FICE SRBIJA“</a:t>
            </a:r>
            <a:endParaRPr lang="en-US" sz="4400" cap="none" smtClean="0"/>
          </a:p>
        </p:txBody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>
          <a:xfrm>
            <a:off x="1571625" y="2533650"/>
            <a:ext cx="7181850" cy="34099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pl-PL" sz="1600" smtClean="0">
              <a:solidFill>
                <a:srgbClr val="7F7F7F"/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pl-PL" sz="2800" smtClean="0">
                <a:solidFill>
                  <a:srgbClr val="7F7F7F"/>
                </a:solidFill>
              </a:rPr>
              <a:t>Udruženje stručnjaka za podršu deci i porodici „FICE Srbija“ - od 2003. godine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sz="2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2800" smtClean="0">
                <a:solidFill>
                  <a:srgbClr val="7F7F7F"/>
                </a:solidFill>
              </a:rPr>
              <a:t>Članovi „FICE Srbija“: 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smtClean="0">
                <a:solidFill>
                  <a:srgbClr val="7F7F7F"/>
                </a:solidFill>
              </a:rPr>
              <a:t>domovi za decu bez roditeljskog staranja,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r>
              <a:rPr lang="it-IT" smtClean="0">
                <a:solidFill>
                  <a:srgbClr val="7F7F7F"/>
                </a:solidFill>
              </a:rPr>
              <a:t>zavodi za vaspitanje dece i oml</a:t>
            </a:r>
            <a:r>
              <a:rPr lang="en-US" smtClean="0">
                <a:solidFill>
                  <a:srgbClr val="7F7F7F"/>
                </a:solidFill>
              </a:rPr>
              <a:t>a</a:t>
            </a:r>
            <a:r>
              <a:rPr lang="it-IT" smtClean="0">
                <a:solidFill>
                  <a:srgbClr val="7F7F7F"/>
                </a:solidFill>
              </a:rPr>
              <a:t>dine,</a:t>
            </a:r>
            <a:endParaRPr lang="en-US" smtClean="0">
              <a:solidFill>
                <a:srgbClr val="7F7F7F"/>
              </a:solidFill>
            </a:endParaRP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r>
              <a:rPr lang="pl-PL" smtClean="0">
                <a:solidFill>
                  <a:srgbClr val="7F7F7F"/>
                </a:solidFill>
              </a:rPr>
              <a:t>pojedini centri za socijalni rad - timovi za decu,...</a:t>
            </a:r>
            <a:endParaRPr lang="en-US" smtClean="0">
              <a:solidFill>
                <a:srgbClr val="7F7F7F"/>
              </a:solidFill>
            </a:endParaRPr>
          </a:p>
        </p:txBody>
      </p:sp>
      <p:pic>
        <p:nvPicPr>
          <p:cNvPr id="18435" name="Picture 7" descr="Logo fic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50075" y="587375"/>
            <a:ext cx="1463675" cy="68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1285875"/>
            <a:ext cx="55626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/>
            </a:r>
            <a:br>
              <a:rPr lang="en-US" dirty="0" smtClean="0"/>
            </a:br>
            <a:endParaRPr lang="x-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8388" y="3005138"/>
            <a:ext cx="5903912" cy="1931987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ZAMISLITE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4000" b="1" dirty="0" err="1" smtClean="0">
                <a:solidFill>
                  <a:schemeClr val="accent6">
                    <a:lumMod val="75000"/>
                  </a:schemeClr>
                </a:solidFill>
              </a:rPr>
              <a:t>oso</a:t>
            </a:r>
            <a:r>
              <a:rPr lang="x-none" sz="4000" b="1" dirty="0" smtClean="0">
                <a:solidFill>
                  <a:schemeClr val="accent6">
                    <a:lumMod val="75000"/>
                  </a:schemeClr>
                </a:solidFill>
              </a:rPr>
              <a:t>bu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000" b="1" dirty="0" err="1" smtClean="0">
                <a:solidFill>
                  <a:schemeClr val="accent6">
                    <a:lumMod val="75000"/>
                  </a:schemeClr>
                </a:solidFill>
              </a:rPr>
              <a:t>koj</a:t>
            </a:r>
            <a:r>
              <a:rPr lang="x-none" sz="4000" b="1" dirty="0" smtClean="0">
                <a:solidFill>
                  <a:schemeClr val="accent6">
                    <a:lumMod val="75000"/>
                  </a:schemeClr>
                </a:solidFill>
              </a:rPr>
              <a:t>a Vam je 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drag</a:t>
            </a:r>
            <a:r>
              <a:rPr lang="x-none" sz="4000" b="1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</a:rPr>
              <a:t>.</a:t>
            </a:r>
            <a:r>
              <a:rPr lang="x-none" sz="4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marL="0" indent="0">
              <a:buFont typeface="Arial" charset="0"/>
              <a:buNone/>
              <a:defRPr/>
            </a:pPr>
            <a:endParaRPr lang="x-none" sz="2800" dirty="0" smtClean="0">
              <a:solidFill>
                <a:srgbClr val="7F7F7F"/>
              </a:solidFill>
            </a:endParaRPr>
          </a:p>
          <a:p>
            <a:pPr marL="0" indent="0">
              <a:buFont typeface="Arial" charset="0"/>
              <a:buNone/>
              <a:defRPr/>
            </a:pPr>
            <a:endParaRPr lang="x-none" dirty="0"/>
          </a:p>
        </p:txBody>
      </p:sp>
      <p:sp>
        <p:nvSpPr>
          <p:cNvPr id="4" name="TextBox 3"/>
          <p:cNvSpPr txBox="1"/>
          <p:nvPr/>
        </p:nvSpPr>
        <p:spPr>
          <a:xfrm>
            <a:off x="3581400" y="1468438"/>
            <a:ext cx="4819650" cy="7699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x-none" sz="4400" b="1" dirty="0">
                <a:solidFill>
                  <a:srgbClr val="6E2B8D"/>
                </a:solidFill>
                <a:latin typeface="+mj-lt"/>
                <a:ea typeface="+mj-ea"/>
                <a:cs typeface="+mj-cs"/>
              </a:rPr>
              <a:t>VOĐENA FANTAZIJA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1528763"/>
            <a:ext cx="55626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/>
            </a:r>
            <a:br>
              <a:rPr lang="en-US" dirty="0" smtClean="0"/>
            </a:br>
            <a:endParaRPr lang="x-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3713" y="2897188"/>
            <a:ext cx="7105650" cy="2132012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x-none" sz="4000" b="1" dirty="0" smtClean="0">
                <a:solidFill>
                  <a:schemeClr val="accent6">
                    <a:lumMod val="75000"/>
                  </a:schemeClr>
                </a:solidFill>
              </a:rPr>
              <a:t>Kako ne znamo kog je pola Vaš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a </a:t>
            </a:r>
            <a:r>
              <a:rPr lang="x-none" sz="4000" b="1" dirty="0" smtClean="0">
                <a:solidFill>
                  <a:schemeClr val="accent6">
                    <a:lumMod val="75000"/>
                  </a:schemeClr>
                </a:solidFill>
              </a:rPr>
              <a:t>zamišljen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x-none" sz="4000" b="1" dirty="0" smtClean="0">
                <a:solidFill>
                  <a:schemeClr val="accent6">
                    <a:lumMod val="75000"/>
                  </a:schemeClr>
                </a:solidFill>
              </a:rPr>
              <a:t> osob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a,</a:t>
            </a:r>
            <a:r>
              <a:rPr lang="x-none" sz="4000" b="1" dirty="0" smtClean="0">
                <a:solidFill>
                  <a:schemeClr val="accent6">
                    <a:lumMod val="75000"/>
                  </a:schemeClr>
                </a:solidFill>
              </a:rPr>
              <a:t> u ovoj vežbi ja ću 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je </a:t>
            </a:r>
            <a:r>
              <a:rPr lang="x-none" sz="4000" b="1" dirty="0" smtClean="0">
                <a:solidFill>
                  <a:schemeClr val="accent6">
                    <a:lumMod val="75000"/>
                  </a:schemeClr>
                </a:solidFill>
              </a:rPr>
              <a:t>zvati Saša.</a:t>
            </a:r>
          </a:p>
          <a:p>
            <a:pPr marL="0" indent="0">
              <a:buFont typeface="Arial" charset="0"/>
              <a:buNone/>
              <a:defRPr/>
            </a:pPr>
            <a:endParaRPr lang="en-US" dirty="0" smtClean="0"/>
          </a:p>
          <a:p>
            <a:pPr>
              <a:defRPr/>
            </a:pPr>
            <a:endParaRPr lang="x-none" dirty="0"/>
          </a:p>
        </p:txBody>
      </p:sp>
      <p:sp>
        <p:nvSpPr>
          <p:cNvPr id="4" name="TextBox 3"/>
          <p:cNvSpPr txBox="1"/>
          <p:nvPr/>
        </p:nvSpPr>
        <p:spPr>
          <a:xfrm>
            <a:off x="3581400" y="1528763"/>
            <a:ext cx="4819650" cy="7683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x-none" sz="4400" b="1" dirty="0">
                <a:solidFill>
                  <a:srgbClr val="6E2B8D"/>
                </a:solidFill>
                <a:latin typeface="+mj-lt"/>
                <a:ea typeface="+mj-ea"/>
                <a:cs typeface="+mj-cs"/>
              </a:rPr>
              <a:t>VOĐENA FANTAZIJA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1285875"/>
            <a:ext cx="55626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/>
            </a:r>
            <a:br>
              <a:rPr lang="en-US" dirty="0" smtClean="0"/>
            </a:br>
            <a:endParaRPr lang="x-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1400" y="2428875"/>
            <a:ext cx="6375400" cy="3425825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sz="4000" b="1" smtClean="0">
                <a:solidFill>
                  <a:srgbClr val="E46C0A"/>
                </a:solidFill>
              </a:rPr>
              <a:t>ZAMISLITE </a:t>
            </a:r>
          </a:p>
          <a:p>
            <a:pPr marL="0" indent="0">
              <a:buFont typeface="Arial" charset="0"/>
              <a:buNone/>
            </a:pPr>
            <a:r>
              <a:rPr lang="en-US" sz="4000" b="1" smtClean="0">
                <a:solidFill>
                  <a:srgbClr val="E46C0A"/>
                </a:solidFill>
              </a:rPr>
              <a:t>da Saša ima neki problem sa kojim se teško nosi (možda u vezi sa detetom, zdravljem, odnosima u porodici,...).</a:t>
            </a:r>
            <a:endParaRPr lang="en-US" smtClean="0"/>
          </a:p>
        </p:txBody>
      </p:sp>
      <p:sp>
        <p:nvSpPr>
          <p:cNvPr id="4" name="TextBox 3"/>
          <p:cNvSpPr txBox="1"/>
          <p:nvPr/>
        </p:nvSpPr>
        <p:spPr>
          <a:xfrm>
            <a:off x="3581400" y="1554163"/>
            <a:ext cx="4819650" cy="7699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x-none" sz="4400" b="1" dirty="0">
                <a:solidFill>
                  <a:srgbClr val="6E2B8D"/>
                </a:solidFill>
                <a:latin typeface="+mj-lt"/>
                <a:ea typeface="+mj-ea"/>
                <a:cs typeface="+mj-cs"/>
              </a:rPr>
              <a:t>VOĐENA FANTAZIJA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1285875"/>
            <a:ext cx="55626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/>
            </a:r>
            <a:br>
              <a:rPr lang="en-US" dirty="0" smtClean="0"/>
            </a:br>
            <a:endParaRPr lang="x-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8425" y="2965450"/>
            <a:ext cx="5513388" cy="1789113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x-none" sz="4000" b="1" dirty="0" smtClean="0">
                <a:solidFill>
                  <a:schemeClr val="accent6">
                    <a:lumMod val="75000"/>
                  </a:schemeClr>
                </a:solidFill>
              </a:rPr>
              <a:t>Da li ste Vi spremni da 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x-none" sz="4000" b="1" dirty="0" smtClean="0">
                <a:solidFill>
                  <a:schemeClr val="accent6">
                    <a:lumMod val="75000"/>
                  </a:schemeClr>
                </a:solidFill>
              </a:rPr>
              <a:t>omognete Saši?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x-none" dirty="0"/>
          </a:p>
        </p:txBody>
      </p:sp>
      <p:sp>
        <p:nvSpPr>
          <p:cNvPr id="4" name="TextBox 3"/>
          <p:cNvSpPr txBox="1"/>
          <p:nvPr/>
        </p:nvSpPr>
        <p:spPr>
          <a:xfrm>
            <a:off x="3513138" y="1446213"/>
            <a:ext cx="5173662" cy="768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x-none" sz="4400" b="1" dirty="0">
                <a:solidFill>
                  <a:srgbClr val="6E2B8D"/>
                </a:solidFill>
                <a:latin typeface="+mj-lt"/>
                <a:ea typeface="+mj-ea"/>
                <a:cs typeface="+mj-cs"/>
              </a:rPr>
              <a:t>VOĐENA FANTAZIJA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1285875"/>
            <a:ext cx="55626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/>
            </a:r>
            <a:br>
              <a:rPr lang="en-US" dirty="0" smtClean="0"/>
            </a:br>
            <a:endParaRPr lang="x-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1363" y="2811463"/>
            <a:ext cx="6675437" cy="2178050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x-none" sz="4000" b="1" dirty="0" smtClean="0">
                <a:solidFill>
                  <a:schemeClr val="accent6">
                    <a:lumMod val="75000"/>
                  </a:schemeClr>
                </a:solidFill>
              </a:rPr>
              <a:t>Da li bi i drugi ljudi koj</a:t>
            </a:r>
            <a:r>
              <a:rPr lang="en-US" sz="4000" b="1" dirty="0" err="1" smtClean="0">
                <a:solidFill>
                  <a:schemeClr val="accent6">
                    <a:lumMod val="75000"/>
                  </a:schemeClr>
                </a:solidFill>
              </a:rPr>
              <a:t>ima</a:t>
            </a:r>
            <a:r>
              <a:rPr lang="x-none" sz="4000" b="1" dirty="0" smtClean="0">
                <a:solidFill>
                  <a:schemeClr val="accent6">
                    <a:lumMod val="75000"/>
                  </a:schemeClr>
                </a:solidFill>
              </a:rPr>
              <a:t> je Saša važna osoba bili spremni da pomognu?</a:t>
            </a:r>
          </a:p>
          <a:p>
            <a:pPr marL="0" indent="0">
              <a:buFont typeface="Arial" charset="0"/>
              <a:buNone/>
              <a:defRPr/>
            </a:pPr>
            <a:endParaRPr lang="en-US" dirty="0" smtClean="0"/>
          </a:p>
          <a:p>
            <a:pPr>
              <a:defRPr/>
            </a:pPr>
            <a:endParaRPr lang="x-none" dirty="0"/>
          </a:p>
        </p:txBody>
      </p:sp>
      <p:sp>
        <p:nvSpPr>
          <p:cNvPr id="4" name="TextBox 3"/>
          <p:cNvSpPr txBox="1"/>
          <p:nvPr/>
        </p:nvSpPr>
        <p:spPr>
          <a:xfrm>
            <a:off x="3513138" y="1446213"/>
            <a:ext cx="5173662" cy="768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x-none" sz="4400" b="1" dirty="0">
                <a:solidFill>
                  <a:srgbClr val="6E2B8D"/>
                </a:solidFill>
                <a:latin typeface="+mj-lt"/>
                <a:ea typeface="+mj-ea"/>
                <a:cs typeface="+mj-cs"/>
              </a:rPr>
              <a:t>VOĐENA FANTAZIJA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1285875"/>
            <a:ext cx="55626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/>
            </a:r>
            <a:br>
              <a:rPr lang="en-US" dirty="0" smtClean="0"/>
            </a:br>
            <a:endParaRPr lang="x-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5100" y="2214563"/>
            <a:ext cx="5664200" cy="40132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sz="4000" b="1" smtClean="0">
                <a:solidFill>
                  <a:srgbClr val="E46C0A"/>
                </a:solidFill>
              </a:rPr>
              <a:t>Šta je po Vašem mišljenju potrebno da biste Vi i ostali kojima je Saša važna osoba mogli efikasno da  pomognete da se problem reši? </a:t>
            </a:r>
            <a:endParaRPr lang="en-US" smtClean="0"/>
          </a:p>
        </p:txBody>
      </p:sp>
      <p:sp>
        <p:nvSpPr>
          <p:cNvPr id="4" name="TextBox 3"/>
          <p:cNvSpPr txBox="1"/>
          <p:nvPr/>
        </p:nvSpPr>
        <p:spPr>
          <a:xfrm>
            <a:off x="3513138" y="1446213"/>
            <a:ext cx="5173662" cy="768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x-none" sz="4400" b="1" dirty="0">
                <a:solidFill>
                  <a:srgbClr val="6E2B8D"/>
                </a:solidFill>
                <a:latin typeface="+mj-lt"/>
                <a:ea typeface="+mj-ea"/>
                <a:cs typeface="+mj-cs"/>
              </a:rPr>
              <a:t>VOĐENA FANTAZIJA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853</TotalTime>
  <Words>801</Words>
  <Application>Microsoft Office PowerPoint</Application>
  <PresentationFormat>On-screen Show (4:3)</PresentationFormat>
  <Paragraphs>165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PODRŠKA ZA REŠAVANJE PROBLEMA SOPSTVENIM SNAGAMA!</vt:lpstr>
      <vt:lpstr>KO SMO MI? „FICE SRBIJA“  deo međunarodne  mreže</vt:lpstr>
      <vt:lpstr>ČLANSTVO „FICE SRBIJA“</vt:lpstr>
      <vt:lpstr> </vt:lpstr>
      <vt:lpstr> </vt:lpstr>
      <vt:lpstr> </vt:lpstr>
      <vt:lpstr> </vt:lpstr>
      <vt:lpstr> </vt:lpstr>
      <vt:lpstr> </vt:lpstr>
      <vt:lpstr> </vt:lpstr>
      <vt:lpstr> </vt:lpstr>
      <vt:lpstr>Kako do rešenja?</vt:lpstr>
      <vt:lpstr> U KRUGU PORODICE ZA SVE POSTOJI REŠENJE! Mi verujemo u to i zato organizujemo PORODIČNE KONFERENCIJE. </vt:lpstr>
      <vt:lpstr>Slide 14</vt:lpstr>
      <vt:lpstr>VAM PREDSTAVLJAMO</vt:lpstr>
      <vt:lpstr>PORODIČNA KONFERENCIJA porodični skup</vt:lpstr>
      <vt:lpstr>PORODIČNA KONFERENCIJA?</vt:lpstr>
      <vt:lpstr>PORODIČNA KONFERENCIJA?</vt:lpstr>
      <vt:lpstr>USPEŠNA PORODIČNA KONFERENCIJA = PLAN</vt:lpstr>
      <vt:lpstr>Primeri NAŠIH usPeŠNIH PORODIČNIH KONFERENCIJA</vt:lpstr>
      <vt:lpstr>Slide 21</vt:lpstr>
      <vt:lpstr>ZA ŠTA SU POTREBNA SREDSTVA?</vt:lpstr>
      <vt:lpstr> PRIMER OKVIRNIH TROŠKOVA U JEDNOJ LOKALNOJ SAMOUPRAVI </vt:lpstr>
      <vt:lpstr>U KRUGU PORODICE Za sve i za Sašu postoji rešenje!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Jasmina</dc:creator>
  <cp:lastModifiedBy>pc</cp:lastModifiedBy>
  <cp:revision>262</cp:revision>
  <dcterms:created xsi:type="dcterms:W3CDTF">2012-04-06T14:44:50Z</dcterms:created>
  <dcterms:modified xsi:type="dcterms:W3CDTF">2012-04-26T12:59:47Z</dcterms:modified>
</cp:coreProperties>
</file>